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25"/>
  </p:notesMasterIdLst>
  <p:sldIdLst>
    <p:sldId id="257" r:id="rId6"/>
    <p:sldId id="258" r:id="rId7"/>
    <p:sldId id="259" r:id="rId8"/>
    <p:sldId id="260" r:id="rId9"/>
    <p:sldId id="272" r:id="rId10"/>
    <p:sldId id="262" r:id="rId11"/>
    <p:sldId id="273" r:id="rId12"/>
    <p:sldId id="274" r:id="rId13"/>
    <p:sldId id="265" r:id="rId14"/>
    <p:sldId id="280" r:id="rId15"/>
    <p:sldId id="263" r:id="rId16"/>
    <p:sldId id="276" r:id="rId17"/>
    <p:sldId id="275" r:id="rId18"/>
    <p:sldId id="267" r:id="rId19"/>
    <p:sldId id="279" r:id="rId20"/>
    <p:sldId id="277" r:id="rId21"/>
    <p:sldId id="271"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D45494-ACFF-9586-0767-16A887603409}" v="3" dt="2023-01-18T18:53:24.460"/>
    <p1510:client id="{BF07D25F-F90B-F910-9B07-6C2022C8ABE0}" v="4" dt="2023-01-18T18:55:22.151"/>
    <p1510:client id="{D4476D0F-F562-5DBA-ADD5-E4D29883D538}" v="1" dt="2023-01-13T15:39:24.850"/>
    <p1510:client id="{E3E8E7E3-FA45-4206-B1AE-5C5F1814FBF4}" v="1" dt="2023-01-11T23:28:40.837"/>
    <p1510:client id="{E5AAAEC8-8CFC-4A50-BEA7-44874CEAEA4B}" v="9" dt="2023-03-26T20:06:28.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7264" autoAdjust="0"/>
  </p:normalViewPr>
  <p:slideViewPr>
    <p:cSldViewPr snapToGrid="0" showGuides="1">
      <p:cViewPr varScale="1">
        <p:scale>
          <a:sx n="44" d="100"/>
          <a:sy n="44" d="100"/>
        </p:scale>
        <p:origin x="1944" y="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A4E58-5E63-4583-B552-F1DEC1177C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6CB6A9F-A387-4E44-8AA3-2AD5CCBCC439}">
      <dgm:prSet phldrT="[Text]" custT="1"/>
      <dgm:spPr/>
      <dgm:t>
        <a:bodyPr/>
        <a:lstStyle/>
        <a:p>
          <a:r>
            <a:rPr lang="en-US" sz="1800" b="1" dirty="0">
              <a:latin typeface="Arial" panose="020B0604020202020204" pitchFamily="34" charset="0"/>
              <a:cs typeface="Arial" panose="020B0604020202020204" pitchFamily="34" charset="0"/>
            </a:rPr>
            <a:t>Emotional</a:t>
          </a:r>
        </a:p>
      </dgm:t>
    </dgm:pt>
    <dgm:pt modelId="{0F77EB5E-A43E-4670-B481-B4A24B83174D}" type="parTrans" cxnId="{EE631FD8-BC1D-480D-B3C2-AFE3AB6CDBCC}">
      <dgm:prSet/>
      <dgm:spPr/>
      <dgm:t>
        <a:bodyPr/>
        <a:lstStyle/>
        <a:p>
          <a:endParaRPr lang="en-US"/>
        </a:p>
      </dgm:t>
    </dgm:pt>
    <dgm:pt modelId="{42353A6D-7EC9-4525-A936-0D21E84E732F}" type="sibTrans" cxnId="{EE631FD8-BC1D-480D-B3C2-AFE3AB6CDBCC}">
      <dgm:prSet/>
      <dgm:spPr/>
      <dgm:t>
        <a:bodyPr/>
        <a:lstStyle/>
        <a:p>
          <a:endParaRPr lang="en-US"/>
        </a:p>
      </dgm:t>
    </dgm:pt>
    <dgm:pt modelId="{F80092D5-DEB4-4DD7-B0A5-D0CEC248A3A4}">
      <dgm:prSet phldrT="[Text]" custT="1"/>
      <dgm:spPr/>
      <dgm:t>
        <a:bodyPr/>
        <a:lstStyle/>
        <a:p>
          <a:r>
            <a:rPr lang="en-US" sz="1800" dirty="0">
              <a:latin typeface="Arial" panose="020B0604020202020204" pitchFamily="34" charset="0"/>
              <a:cs typeface="Arial" panose="020B0604020202020204" pitchFamily="34" charset="0"/>
            </a:rPr>
            <a:t>To feel loved or cared for</a:t>
          </a:r>
        </a:p>
      </dgm:t>
    </dgm:pt>
    <dgm:pt modelId="{24D769BA-FB8E-4FF8-B03D-37219CEEC0DD}" type="parTrans" cxnId="{1BFF946E-2819-4FE9-B980-6B5EBE8A9AE5}">
      <dgm:prSet/>
      <dgm:spPr/>
      <dgm:t>
        <a:bodyPr/>
        <a:lstStyle/>
        <a:p>
          <a:endParaRPr lang="en-US"/>
        </a:p>
      </dgm:t>
    </dgm:pt>
    <dgm:pt modelId="{CBFA1264-AF7B-44B3-A3AB-87228116FEAE}" type="sibTrans" cxnId="{1BFF946E-2819-4FE9-B980-6B5EBE8A9AE5}">
      <dgm:prSet/>
      <dgm:spPr/>
      <dgm:t>
        <a:bodyPr/>
        <a:lstStyle/>
        <a:p>
          <a:endParaRPr lang="en-US"/>
        </a:p>
      </dgm:t>
    </dgm:pt>
    <dgm:pt modelId="{A6B540D5-2282-4CE8-B615-4DF2034B9B65}">
      <dgm:prSet phldrT="[Text]" custT="1"/>
      <dgm:spPr/>
      <dgm:t>
        <a:bodyPr/>
        <a:lstStyle/>
        <a:p>
          <a:r>
            <a:rPr lang="en-US" sz="1800" b="1" dirty="0">
              <a:latin typeface="Arial" panose="020B0604020202020204" pitchFamily="34" charset="0"/>
              <a:cs typeface="Arial" panose="020B0604020202020204" pitchFamily="34" charset="0"/>
            </a:rPr>
            <a:t>Affirmational</a:t>
          </a:r>
        </a:p>
      </dgm:t>
    </dgm:pt>
    <dgm:pt modelId="{505B2543-C74F-4C04-A246-B4AE178C3C0D}" type="parTrans" cxnId="{CD6206D7-D2B7-440A-938C-FE9923FFF5FC}">
      <dgm:prSet/>
      <dgm:spPr/>
      <dgm:t>
        <a:bodyPr/>
        <a:lstStyle/>
        <a:p>
          <a:endParaRPr lang="en-US"/>
        </a:p>
      </dgm:t>
    </dgm:pt>
    <dgm:pt modelId="{45839E9A-7C2D-48C3-BCBC-B78C6CFFA486}" type="sibTrans" cxnId="{CD6206D7-D2B7-440A-938C-FE9923FFF5FC}">
      <dgm:prSet/>
      <dgm:spPr/>
      <dgm:t>
        <a:bodyPr/>
        <a:lstStyle/>
        <a:p>
          <a:endParaRPr lang="en-US"/>
        </a:p>
      </dgm:t>
    </dgm:pt>
    <dgm:pt modelId="{98C28276-DA85-4BB2-A256-F58A19D9498F}">
      <dgm:prSet phldrT="[Text]" custT="1"/>
      <dgm:spPr/>
      <dgm:t>
        <a:bodyPr/>
        <a:lstStyle/>
        <a:p>
          <a:r>
            <a:rPr lang="en-US" sz="1800" dirty="0">
              <a:latin typeface="Arial" panose="020B0604020202020204" pitchFamily="34" charset="0"/>
              <a:cs typeface="Arial" panose="020B0604020202020204" pitchFamily="34" charset="0"/>
            </a:rPr>
            <a:t>Support from which you feel valued and respected in what you do </a:t>
          </a:r>
        </a:p>
      </dgm:t>
    </dgm:pt>
    <dgm:pt modelId="{2D3EC526-11FB-480B-9B07-F1822EA4163F}" type="parTrans" cxnId="{F4814DD6-C2C1-4043-ADAF-00089BDE9A4E}">
      <dgm:prSet/>
      <dgm:spPr/>
      <dgm:t>
        <a:bodyPr/>
        <a:lstStyle/>
        <a:p>
          <a:endParaRPr lang="en-US"/>
        </a:p>
      </dgm:t>
    </dgm:pt>
    <dgm:pt modelId="{7D929B92-E7B2-4527-9ED8-250ACB80E964}" type="sibTrans" cxnId="{F4814DD6-C2C1-4043-ADAF-00089BDE9A4E}">
      <dgm:prSet/>
      <dgm:spPr/>
      <dgm:t>
        <a:bodyPr/>
        <a:lstStyle/>
        <a:p>
          <a:endParaRPr lang="en-US"/>
        </a:p>
      </dgm:t>
    </dgm:pt>
    <dgm:pt modelId="{8FF5BBB6-62DE-4DF6-971D-18FA87542B06}">
      <dgm:prSet phldrT="[Text]" custT="1"/>
      <dgm:spPr/>
      <dgm:t>
        <a:bodyPr/>
        <a:lstStyle/>
        <a:p>
          <a:r>
            <a:rPr lang="en-US" sz="1800" b="1" dirty="0">
              <a:latin typeface="Arial" panose="020B0604020202020204" pitchFamily="34" charset="0"/>
              <a:cs typeface="Arial" panose="020B0604020202020204" pitchFamily="34" charset="0"/>
            </a:rPr>
            <a:t>Belonging</a:t>
          </a:r>
        </a:p>
      </dgm:t>
    </dgm:pt>
    <dgm:pt modelId="{0B12BCEB-883A-4C66-AD89-D839A649D320}" type="parTrans" cxnId="{12211CD4-D92B-4784-B83F-3FE18D51C749}">
      <dgm:prSet/>
      <dgm:spPr/>
      <dgm:t>
        <a:bodyPr/>
        <a:lstStyle/>
        <a:p>
          <a:endParaRPr lang="en-US"/>
        </a:p>
      </dgm:t>
    </dgm:pt>
    <dgm:pt modelId="{1A935CF4-3CBC-412D-8272-EE5E9C82758A}" type="sibTrans" cxnId="{12211CD4-D92B-4784-B83F-3FE18D51C749}">
      <dgm:prSet/>
      <dgm:spPr/>
      <dgm:t>
        <a:bodyPr/>
        <a:lstStyle/>
        <a:p>
          <a:endParaRPr lang="en-US"/>
        </a:p>
      </dgm:t>
    </dgm:pt>
    <dgm:pt modelId="{ECA57904-907B-4656-8F5A-B713BF3FCD75}">
      <dgm:prSet phldrT="[Text]" custT="1"/>
      <dgm:spPr/>
      <dgm:t>
        <a:bodyPr/>
        <a:lstStyle/>
        <a:p>
          <a:r>
            <a:rPr lang="en-US" sz="1800" dirty="0">
              <a:latin typeface="Arial" panose="020B0604020202020204" pitchFamily="34" charset="0"/>
              <a:cs typeface="Arial" panose="020B0604020202020204" pitchFamily="34" charset="0"/>
            </a:rPr>
            <a:t>Where you feel connected as a part of something; Community (unit cohesion)</a:t>
          </a:r>
        </a:p>
      </dgm:t>
    </dgm:pt>
    <dgm:pt modelId="{D8B14730-4965-4D4B-8613-EC847D702B2A}" type="parTrans" cxnId="{46AA8418-B0B2-4739-9F79-A6AD8013F396}">
      <dgm:prSet/>
      <dgm:spPr/>
      <dgm:t>
        <a:bodyPr/>
        <a:lstStyle/>
        <a:p>
          <a:endParaRPr lang="en-US"/>
        </a:p>
      </dgm:t>
    </dgm:pt>
    <dgm:pt modelId="{FCE5D5F9-83A9-41F9-AE0C-FD2260226410}" type="sibTrans" cxnId="{46AA8418-B0B2-4739-9F79-A6AD8013F396}">
      <dgm:prSet/>
      <dgm:spPr/>
      <dgm:t>
        <a:bodyPr/>
        <a:lstStyle/>
        <a:p>
          <a:endParaRPr lang="en-US"/>
        </a:p>
      </dgm:t>
    </dgm:pt>
    <dgm:pt modelId="{081079A4-933F-40F5-900F-13ED7F6CD7A7}">
      <dgm:prSet phldrT="[Text]" custT="1"/>
      <dgm:spPr/>
      <dgm:t>
        <a:bodyPr/>
        <a:lstStyle/>
        <a:p>
          <a:r>
            <a:rPr lang="en-US" sz="1800" b="1" dirty="0">
              <a:latin typeface="Arial" panose="020B0604020202020204" pitchFamily="34" charset="0"/>
              <a:cs typeface="Arial" panose="020B0604020202020204" pitchFamily="34" charset="0"/>
            </a:rPr>
            <a:t>Informational</a:t>
          </a:r>
        </a:p>
      </dgm:t>
    </dgm:pt>
    <dgm:pt modelId="{BD33984C-3329-45EA-8F5A-2A827D5CB4F0}" type="parTrans" cxnId="{0346FC29-EA17-45BC-98C4-EC739715E7B9}">
      <dgm:prSet/>
      <dgm:spPr/>
      <dgm:t>
        <a:bodyPr/>
        <a:lstStyle/>
        <a:p>
          <a:endParaRPr lang="en-US"/>
        </a:p>
      </dgm:t>
    </dgm:pt>
    <dgm:pt modelId="{894EB786-B6E5-4910-931C-A3BE5A5AE205}" type="sibTrans" cxnId="{0346FC29-EA17-45BC-98C4-EC739715E7B9}">
      <dgm:prSet/>
      <dgm:spPr/>
      <dgm:t>
        <a:bodyPr/>
        <a:lstStyle/>
        <a:p>
          <a:endParaRPr lang="en-US"/>
        </a:p>
      </dgm:t>
    </dgm:pt>
    <dgm:pt modelId="{4547266C-D0BD-48B5-B35E-39EDA81AE8DD}">
      <dgm:prSet phldrT="[Text]" custT="1"/>
      <dgm:spPr/>
      <dgm:t>
        <a:bodyPr/>
        <a:lstStyle/>
        <a:p>
          <a:r>
            <a:rPr lang="en-US" sz="1800" dirty="0">
              <a:latin typeface="Arial" panose="020B0604020202020204" pitchFamily="34" charset="0"/>
              <a:cs typeface="Arial" panose="020B0604020202020204" pitchFamily="34" charset="0"/>
            </a:rPr>
            <a:t>Support from which you obtain knowledge and informati</a:t>
          </a:r>
          <a:r>
            <a:rPr lang="en-US" sz="2000" dirty="0">
              <a:latin typeface="Arial" panose="020B0604020202020204" pitchFamily="34" charset="0"/>
              <a:cs typeface="Arial" panose="020B0604020202020204" pitchFamily="34" charset="0"/>
            </a:rPr>
            <a:t>on </a:t>
          </a:r>
        </a:p>
      </dgm:t>
    </dgm:pt>
    <dgm:pt modelId="{54DC6D09-DDA7-4DBE-A482-F0ED24F991D2}" type="parTrans" cxnId="{74E2D5A3-56DE-4A81-A513-E4C8105D5A73}">
      <dgm:prSet/>
      <dgm:spPr/>
      <dgm:t>
        <a:bodyPr/>
        <a:lstStyle/>
        <a:p>
          <a:endParaRPr lang="en-US"/>
        </a:p>
      </dgm:t>
    </dgm:pt>
    <dgm:pt modelId="{50A1AB44-3F02-48B3-BFC9-721C439D7146}" type="sibTrans" cxnId="{74E2D5A3-56DE-4A81-A513-E4C8105D5A73}">
      <dgm:prSet/>
      <dgm:spPr/>
      <dgm:t>
        <a:bodyPr/>
        <a:lstStyle/>
        <a:p>
          <a:endParaRPr lang="en-US"/>
        </a:p>
      </dgm:t>
    </dgm:pt>
    <dgm:pt modelId="{DD37BF63-BB38-4132-BE06-A4777FEB99C5}">
      <dgm:prSet phldrT="[Text]" custT="1"/>
      <dgm:spPr/>
      <dgm:t>
        <a:bodyPr/>
        <a:lstStyle/>
        <a:p>
          <a:r>
            <a:rPr lang="en-US" sz="1800" b="1" dirty="0">
              <a:latin typeface="Arial" panose="020B0604020202020204" pitchFamily="34" charset="0"/>
              <a:cs typeface="Arial" panose="020B0604020202020204" pitchFamily="34" charset="0"/>
            </a:rPr>
            <a:t>Tangible</a:t>
          </a:r>
        </a:p>
      </dgm:t>
    </dgm:pt>
    <dgm:pt modelId="{2DFA624D-C2CE-42C5-B108-B45A4642C98C}" type="parTrans" cxnId="{39FCFA49-EC1A-4A53-97DB-B67E35CA865D}">
      <dgm:prSet/>
      <dgm:spPr/>
      <dgm:t>
        <a:bodyPr/>
        <a:lstStyle/>
        <a:p>
          <a:endParaRPr lang="en-US"/>
        </a:p>
      </dgm:t>
    </dgm:pt>
    <dgm:pt modelId="{1FA6E73C-94D6-4757-816B-DFB5CD93158D}" type="sibTrans" cxnId="{39FCFA49-EC1A-4A53-97DB-B67E35CA865D}">
      <dgm:prSet/>
      <dgm:spPr/>
      <dgm:t>
        <a:bodyPr/>
        <a:lstStyle/>
        <a:p>
          <a:endParaRPr lang="en-US"/>
        </a:p>
      </dgm:t>
    </dgm:pt>
    <dgm:pt modelId="{A5253679-CCBD-46C7-A74E-A7A209F07799}">
      <dgm:prSet phldrT="[Text]" custT="1"/>
      <dgm:spPr/>
      <dgm:t>
        <a:bodyPr/>
        <a:lstStyle/>
        <a:p>
          <a:r>
            <a:rPr lang="en-US" sz="1800" dirty="0">
              <a:latin typeface="Arial" panose="020B0604020202020204" pitchFamily="34" charset="0"/>
              <a:cs typeface="Arial" panose="020B0604020202020204" pitchFamily="34" charset="0"/>
            </a:rPr>
            <a:t>Support for your practical needs </a:t>
          </a:r>
        </a:p>
      </dgm:t>
    </dgm:pt>
    <dgm:pt modelId="{F967BF35-7479-4E35-97E9-14D3F68C8629}" type="parTrans" cxnId="{2C907EB3-73F3-4E97-996B-5A794816FC2D}">
      <dgm:prSet/>
      <dgm:spPr/>
      <dgm:t>
        <a:bodyPr/>
        <a:lstStyle/>
        <a:p>
          <a:endParaRPr lang="en-US"/>
        </a:p>
      </dgm:t>
    </dgm:pt>
    <dgm:pt modelId="{D9184BD1-5C77-4A11-A5A7-9A096DC0930F}" type="sibTrans" cxnId="{2C907EB3-73F3-4E97-996B-5A794816FC2D}">
      <dgm:prSet/>
      <dgm:spPr/>
      <dgm:t>
        <a:bodyPr/>
        <a:lstStyle/>
        <a:p>
          <a:endParaRPr lang="en-US"/>
        </a:p>
      </dgm:t>
    </dgm:pt>
    <dgm:pt modelId="{A719862F-F34D-419E-B178-D71226EDF298}" type="pres">
      <dgm:prSet presAssocID="{F4CA4E58-5E63-4583-B552-F1DEC1177CA3}" presName="Name0" presStyleCnt="0">
        <dgm:presLayoutVars>
          <dgm:dir/>
          <dgm:animLvl val="lvl"/>
          <dgm:resizeHandles val="exact"/>
        </dgm:presLayoutVars>
      </dgm:prSet>
      <dgm:spPr/>
    </dgm:pt>
    <dgm:pt modelId="{B38EEB8E-F47A-473B-A608-36D458A6D231}" type="pres">
      <dgm:prSet presAssocID="{D6CB6A9F-A387-4E44-8AA3-2AD5CCBCC439}" presName="linNode" presStyleCnt="0"/>
      <dgm:spPr/>
    </dgm:pt>
    <dgm:pt modelId="{00A21C24-1BCF-4167-AF1F-9B3B9F6CB8A8}" type="pres">
      <dgm:prSet presAssocID="{D6CB6A9F-A387-4E44-8AA3-2AD5CCBCC439}" presName="parentText" presStyleLbl="node1" presStyleIdx="0" presStyleCnt="5" custLinFactNeighborY="1673">
        <dgm:presLayoutVars>
          <dgm:chMax val="1"/>
          <dgm:bulletEnabled val="1"/>
        </dgm:presLayoutVars>
      </dgm:prSet>
      <dgm:spPr/>
    </dgm:pt>
    <dgm:pt modelId="{C07BA087-E0C7-4B43-A3D9-E119327D6D84}" type="pres">
      <dgm:prSet presAssocID="{D6CB6A9F-A387-4E44-8AA3-2AD5CCBCC439}" presName="descendantText" presStyleLbl="alignAccFollowNode1" presStyleIdx="0" presStyleCnt="5">
        <dgm:presLayoutVars>
          <dgm:bulletEnabled val="1"/>
        </dgm:presLayoutVars>
      </dgm:prSet>
      <dgm:spPr/>
    </dgm:pt>
    <dgm:pt modelId="{48EA7CA2-AE74-45DC-A159-B95772F4730C}" type="pres">
      <dgm:prSet presAssocID="{42353A6D-7EC9-4525-A936-0D21E84E732F}" presName="sp" presStyleCnt="0"/>
      <dgm:spPr/>
    </dgm:pt>
    <dgm:pt modelId="{08171FE1-0977-49F5-AD9F-F4CD25B491FD}" type="pres">
      <dgm:prSet presAssocID="{A6B540D5-2282-4CE8-B615-4DF2034B9B65}" presName="linNode" presStyleCnt="0"/>
      <dgm:spPr/>
    </dgm:pt>
    <dgm:pt modelId="{8A2A52D6-A16B-4F18-9E7A-A6ED5658ACBE}" type="pres">
      <dgm:prSet presAssocID="{A6B540D5-2282-4CE8-B615-4DF2034B9B65}" presName="parentText" presStyleLbl="node1" presStyleIdx="1" presStyleCnt="5">
        <dgm:presLayoutVars>
          <dgm:chMax val="1"/>
          <dgm:bulletEnabled val="1"/>
        </dgm:presLayoutVars>
      </dgm:prSet>
      <dgm:spPr/>
    </dgm:pt>
    <dgm:pt modelId="{198FBB61-DC4D-4781-9832-8CE505181ECB}" type="pres">
      <dgm:prSet presAssocID="{A6B540D5-2282-4CE8-B615-4DF2034B9B65}" presName="descendantText" presStyleLbl="alignAccFollowNode1" presStyleIdx="1" presStyleCnt="5">
        <dgm:presLayoutVars>
          <dgm:bulletEnabled val="1"/>
        </dgm:presLayoutVars>
      </dgm:prSet>
      <dgm:spPr/>
    </dgm:pt>
    <dgm:pt modelId="{C74BE3FA-B428-47AB-92F8-A961B2738E82}" type="pres">
      <dgm:prSet presAssocID="{45839E9A-7C2D-48C3-BCBC-B78C6CFFA486}" presName="sp" presStyleCnt="0"/>
      <dgm:spPr/>
    </dgm:pt>
    <dgm:pt modelId="{AAF16AA2-E139-43A3-A8A5-97C9ACD94A22}" type="pres">
      <dgm:prSet presAssocID="{8FF5BBB6-62DE-4DF6-971D-18FA87542B06}" presName="linNode" presStyleCnt="0"/>
      <dgm:spPr/>
    </dgm:pt>
    <dgm:pt modelId="{223BC604-9E68-4332-B61C-A47722AA491B}" type="pres">
      <dgm:prSet presAssocID="{8FF5BBB6-62DE-4DF6-971D-18FA87542B06}" presName="parentText" presStyleLbl="node1" presStyleIdx="2" presStyleCnt="5">
        <dgm:presLayoutVars>
          <dgm:chMax val="1"/>
          <dgm:bulletEnabled val="1"/>
        </dgm:presLayoutVars>
      </dgm:prSet>
      <dgm:spPr/>
    </dgm:pt>
    <dgm:pt modelId="{2E3B03AA-26F6-45CD-A43B-D95EEA9E613F}" type="pres">
      <dgm:prSet presAssocID="{8FF5BBB6-62DE-4DF6-971D-18FA87542B06}" presName="descendantText" presStyleLbl="alignAccFollowNode1" presStyleIdx="2" presStyleCnt="5">
        <dgm:presLayoutVars>
          <dgm:bulletEnabled val="1"/>
        </dgm:presLayoutVars>
      </dgm:prSet>
      <dgm:spPr/>
    </dgm:pt>
    <dgm:pt modelId="{96C804E6-ECD9-491B-8AFF-76A1B36A8AEC}" type="pres">
      <dgm:prSet presAssocID="{1A935CF4-3CBC-412D-8272-EE5E9C82758A}" presName="sp" presStyleCnt="0"/>
      <dgm:spPr/>
    </dgm:pt>
    <dgm:pt modelId="{C4185434-A8BE-4E1B-BF5C-D32AFB0E30F9}" type="pres">
      <dgm:prSet presAssocID="{081079A4-933F-40F5-900F-13ED7F6CD7A7}" presName="linNode" presStyleCnt="0"/>
      <dgm:spPr/>
    </dgm:pt>
    <dgm:pt modelId="{68A299CC-4932-4164-8072-CBE3B1F49A0F}" type="pres">
      <dgm:prSet presAssocID="{081079A4-933F-40F5-900F-13ED7F6CD7A7}" presName="parentText" presStyleLbl="node1" presStyleIdx="3" presStyleCnt="5">
        <dgm:presLayoutVars>
          <dgm:chMax val="1"/>
          <dgm:bulletEnabled val="1"/>
        </dgm:presLayoutVars>
      </dgm:prSet>
      <dgm:spPr/>
    </dgm:pt>
    <dgm:pt modelId="{3BCA4554-DF00-4C88-82C2-3508E40AF2CB}" type="pres">
      <dgm:prSet presAssocID="{081079A4-933F-40F5-900F-13ED7F6CD7A7}" presName="descendantText" presStyleLbl="alignAccFollowNode1" presStyleIdx="3" presStyleCnt="5">
        <dgm:presLayoutVars>
          <dgm:bulletEnabled val="1"/>
        </dgm:presLayoutVars>
      </dgm:prSet>
      <dgm:spPr/>
    </dgm:pt>
    <dgm:pt modelId="{1A240860-5A0B-470A-A6D0-DA50D24834CD}" type="pres">
      <dgm:prSet presAssocID="{894EB786-B6E5-4910-931C-A3BE5A5AE205}" presName="sp" presStyleCnt="0"/>
      <dgm:spPr/>
    </dgm:pt>
    <dgm:pt modelId="{94924D62-C9E7-4F47-A8EE-4D47EEF34047}" type="pres">
      <dgm:prSet presAssocID="{DD37BF63-BB38-4132-BE06-A4777FEB99C5}" presName="linNode" presStyleCnt="0"/>
      <dgm:spPr/>
    </dgm:pt>
    <dgm:pt modelId="{913E1798-9DD6-49C0-AFE5-8874B132FF74}" type="pres">
      <dgm:prSet presAssocID="{DD37BF63-BB38-4132-BE06-A4777FEB99C5}" presName="parentText" presStyleLbl="node1" presStyleIdx="4" presStyleCnt="5">
        <dgm:presLayoutVars>
          <dgm:chMax val="1"/>
          <dgm:bulletEnabled val="1"/>
        </dgm:presLayoutVars>
      </dgm:prSet>
      <dgm:spPr/>
    </dgm:pt>
    <dgm:pt modelId="{11CD4664-DCF5-498C-83B6-358EAC949722}" type="pres">
      <dgm:prSet presAssocID="{DD37BF63-BB38-4132-BE06-A4777FEB99C5}" presName="descendantText" presStyleLbl="alignAccFollowNode1" presStyleIdx="4" presStyleCnt="5">
        <dgm:presLayoutVars>
          <dgm:bulletEnabled val="1"/>
        </dgm:presLayoutVars>
      </dgm:prSet>
      <dgm:spPr/>
    </dgm:pt>
  </dgm:ptLst>
  <dgm:cxnLst>
    <dgm:cxn modelId="{54274B16-3FDD-4916-B36B-97EAF12D6063}" type="presOf" srcId="{A6B540D5-2282-4CE8-B615-4DF2034B9B65}" destId="{8A2A52D6-A16B-4F18-9E7A-A6ED5658ACBE}" srcOrd="0" destOrd="0" presId="urn:microsoft.com/office/officeart/2005/8/layout/vList5"/>
    <dgm:cxn modelId="{46AA8418-B0B2-4739-9F79-A6AD8013F396}" srcId="{8FF5BBB6-62DE-4DF6-971D-18FA87542B06}" destId="{ECA57904-907B-4656-8F5A-B713BF3FCD75}" srcOrd="0" destOrd="0" parTransId="{D8B14730-4965-4D4B-8613-EC847D702B2A}" sibTransId="{FCE5D5F9-83A9-41F9-AE0C-FD2260226410}"/>
    <dgm:cxn modelId="{7DDB1C1B-BB9C-4AD7-9766-A42066DC30D2}" type="presOf" srcId="{F80092D5-DEB4-4DD7-B0A5-D0CEC248A3A4}" destId="{C07BA087-E0C7-4B43-A3D9-E119327D6D84}" srcOrd="0" destOrd="0" presId="urn:microsoft.com/office/officeart/2005/8/layout/vList5"/>
    <dgm:cxn modelId="{AFCA2A29-33F5-4527-93FC-DBE8EA7E67BF}" type="presOf" srcId="{98C28276-DA85-4BB2-A256-F58A19D9498F}" destId="{198FBB61-DC4D-4781-9832-8CE505181ECB}" srcOrd="0" destOrd="0" presId="urn:microsoft.com/office/officeart/2005/8/layout/vList5"/>
    <dgm:cxn modelId="{0346FC29-EA17-45BC-98C4-EC739715E7B9}" srcId="{F4CA4E58-5E63-4583-B552-F1DEC1177CA3}" destId="{081079A4-933F-40F5-900F-13ED7F6CD7A7}" srcOrd="3" destOrd="0" parTransId="{BD33984C-3329-45EA-8F5A-2A827D5CB4F0}" sibTransId="{894EB786-B6E5-4910-931C-A3BE5A5AE205}"/>
    <dgm:cxn modelId="{39FCFA49-EC1A-4A53-97DB-B67E35CA865D}" srcId="{F4CA4E58-5E63-4583-B552-F1DEC1177CA3}" destId="{DD37BF63-BB38-4132-BE06-A4777FEB99C5}" srcOrd="4" destOrd="0" parTransId="{2DFA624D-C2CE-42C5-B108-B45A4642C98C}" sibTransId="{1FA6E73C-94D6-4757-816B-DFB5CD93158D}"/>
    <dgm:cxn modelId="{1BFF946E-2819-4FE9-B980-6B5EBE8A9AE5}" srcId="{D6CB6A9F-A387-4E44-8AA3-2AD5CCBCC439}" destId="{F80092D5-DEB4-4DD7-B0A5-D0CEC248A3A4}" srcOrd="0" destOrd="0" parTransId="{24D769BA-FB8E-4FF8-B03D-37219CEEC0DD}" sibTransId="{CBFA1264-AF7B-44B3-A3AB-87228116FEAE}"/>
    <dgm:cxn modelId="{E6BB7256-7642-40DF-A17E-C91BC325061D}" type="presOf" srcId="{F4CA4E58-5E63-4583-B552-F1DEC1177CA3}" destId="{A719862F-F34D-419E-B178-D71226EDF298}" srcOrd="0" destOrd="0" presId="urn:microsoft.com/office/officeart/2005/8/layout/vList5"/>
    <dgm:cxn modelId="{26E7CA76-7503-49BE-B977-501EDD93CCD8}" type="presOf" srcId="{8FF5BBB6-62DE-4DF6-971D-18FA87542B06}" destId="{223BC604-9E68-4332-B61C-A47722AA491B}" srcOrd="0" destOrd="0" presId="urn:microsoft.com/office/officeart/2005/8/layout/vList5"/>
    <dgm:cxn modelId="{9A4DE856-AD8F-4E3D-9C50-77C6DDD6B1A4}" type="presOf" srcId="{D6CB6A9F-A387-4E44-8AA3-2AD5CCBCC439}" destId="{00A21C24-1BCF-4167-AF1F-9B3B9F6CB8A8}" srcOrd="0" destOrd="0" presId="urn:microsoft.com/office/officeart/2005/8/layout/vList5"/>
    <dgm:cxn modelId="{D322A559-E8A3-4590-8EFC-4DDE1EC3E35B}" type="presOf" srcId="{A5253679-CCBD-46C7-A74E-A7A209F07799}" destId="{11CD4664-DCF5-498C-83B6-358EAC949722}" srcOrd="0" destOrd="0" presId="urn:microsoft.com/office/officeart/2005/8/layout/vList5"/>
    <dgm:cxn modelId="{D221158E-910F-4C0C-8863-8331B5BC2737}" type="presOf" srcId="{DD37BF63-BB38-4132-BE06-A4777FEB99C5}" destId="{913E1798-9DD6-49C0-AFE5-8874B132FF74}" srcOrd="0" destOrd="0" presId="urn:microsoft.com/office/officeart/2005/8/layout/vList5"/>
    <dgm:cxn modelId="{E97DDC8E-CFAF-423C-8E39-26726AFB1F55}" type="presOf" srcId="{081079A4-933F-40F5-900F-13ED7F6CD7A7}" destId="{68A299CC-4932-4164-8072-CBE3B1F49A0F}" srcOrd="0" destOrd="0" presId="urn:microsoft.com/office/officeart/2005/8/layout/vList5"/>
    <dgm:cxn modelId="{45E1AD9F-BC80-46A3-B11C-C9A41E7960D8}" type="presOf" srcId="{4547266C-D0BD-48B5-B35E-39EDA81AE8DD}" destId="{3BCA4554-DF00-4C88-82C2-3508E40AF2CB}" srcOrd="0" destOrd="0" presId="urn:microsoft.com/office/officeart/2005/8/layout/vList5"/>
    <dgm:cxn modelId="{74E2D5A3-56DE-4A81-A513-E4C8105D5A73}" srcId="{081079A4-933F-40F5-900F-13ED7F6CD7A7}" destId="{4547266C-D0BD-48B5-B35E-39EDA81AE8DD}" srcOrd="0" destOrd="0" parTransId="{54DC6D09-DDA7-4DBE-A482-F0ED24F991D2}" sibTransId="{50A1AB44-3F02-48B3-BFC9-721C439D7146}"/>
    <dgm:cxn modelId="{2C907EB3-73F3-4E97-996B-5A794816FC2D}" srcId="{DD37BF63-BB38-4132-BE06-A4777FEB99C5}" destId="{A5253679-CCBD-46C7-A74E-A7A209F07799}" srcOrd="0" destOrd="0" parTransId="{F967BF35-7479-4E35-97E9-14D3F68C8629}" sibTransId="{D9184BD1-5C77-4A11-A5A7-9A096DC0930F}"/>
    <dgm:cxn modelId="{90AB92B6-C6CA-45D5-92FC-4EEC4C18C821}" type="presOf" srcId="{ECA57904-907B-4656-8F5A-B713BF3FCD75}" destId="{2E3B03AA-26F6-45CD-A43B-D95EEA9E613F}" srcOrd="0" destOrd="0" presId="urn:microsoft.com/office/officeart/2005/8/layout/vList5"/>
    <dgm:cxn modelId="{12211CD4-D92B-4784-B83F-3FE18D51C749}" srcId="{F4CA4E58-5E63-4583-B552-F1DEC1177CA3}" destId="{8FF5BBB6-62DE-4DF6-971D-18FA87542B06}" srcOrd="2" destOrd="0" parTransId="{0B12BCEB-883A-4C66-AD89-D839A649D320}" sibTransId="{1A935CF4-3CBC-412D-8272-EE5E9C82758A}"/>
    <dgm:cxn modelId="{F4814DD6-C2C1-4043-ADAF-00089BDE9A4E}" srcId="{A6B540D5-2282-4CE8-B615-4DF2034B9B65}" destId="{98C28276-DA85-4BB2-A256-F58A19D9498F}" srcOrd="0" destOrd="0" parTransId="{2D3EC526-11FB-480B-9B07-F1822EA4163F}" sibTransId="{7D929B92-E7B2-4527-9ED8-250ACB80E964}"/>
    <dgm:cxn modelId="{CD6206D7-D2B7-440A-938C-FE9923FFF5FC}" srcId="{F4CA4E58-5E63-4583-B552-F1DEC1177CA3}" destId="{A6B540D5-2282-4CE8-B615-4DF2034B9B65}" srcOrd="1" destOrd="0" parTransId="{505B2543-C74F-4C04-A246-B4AE178C3C0D}" sibTransId="{45839E9A-7C2D-48C3-BCBC-B78C6CFFA486}"/>
    <dgm:cxn modelId="{EE631FD8-BC1D-480D-B3C2-AFE3AB6CDBCC}" srcId="{F4CA4E58-5E63-4583-B552-F1DEC1177CA3}" destId="{D6CB6A9F-A387-4E44-8AA3-2AD5CCBCC439}" srcOrd="0" destOrd="0" parTransId="{0F77EB5E-A43E-4670-B481-B4A24B83174D}" sibTransId="{42353A6D-7EC9-4525-A936-0D21E84E732F}"/>
    <dgm:cxn modelId="{FAF4D147-68B7-438E-9059-AC248F8E1D19}" type="presParOf" srcId="{A719862F-F34D-419E-B178-D71226EDF298}" destId="{B38EEB8E-F47A-473B-A608-36D458A6D231}" srcOrd="0" destOrd="0" presId="urn:microsoft.com/office/officeart/2005/8/layout/vList5"/>
    <dgm:cxn modelId="{79EA561F-8CE3-462F-9F9B-01855DD5BD4E}" type="presParOf" srcId="{B38EEB8E-F47A-473B-A608-36D458A6D231}" destId="{00A21C24-1BCF-4167-AF1F-9B3B9F6CB8A8}" srcOrd="0" destOrd="0" presId="urn:microsoft.com/office/officeart/2005/8/layout/vList5"/>
    <dgm:cxn modelId="{ABA3ABB8-DA59-4DA6-B7D9-3CBAEEEBB7E5}" type="presParOf" srcId="{B38EEB8E-F47A-473B-A608-36D458A6D231}" destId="{C07BA087-E0C7-4B43-A3D9-E119327D6D84}" srcOrd="1" destOrd="0" presId="urn:microsoft.com/office/officeart/2005/8/layout/vList5"/>
    <dgm:cxn modelId="{6B8416B5-FAA7-4523-9C0F-E7A76B53D01E}" type="presParOf" srcId="{A719862F-F34D-419E-B178-D71226EDF298}" destId="{48EA7CA2-AE74-45DC-A159-B95772F4730C}" srcOrd="1" destOrd="0" presId="urn:microsoft.com/office/officeart/2005/8/layout/vList5"/>
    <dgm:cxn modelId="{435B92E0-44B1-4D61-A781-4BF6641BC9E6}" type="presParOf" srcId="{A719862F-F34D-419E-B178-D71226EDF298}" destId="{08171FE1-0977-49F5-AD9F-F4CD25B491FD}" srcOrd="2" destOrd="0" presId="urn:microsoft.com/office/officeart/2005/8/layout/vList5"/>
    <dgm:cxn modelId="{8525E98A-9C5F-42A5-A45B-F280DCEC3FC5}" type="presParOf" srcId="{08171FE1-0977-49F5-AD9F-F4CD25B491FD}" destId="{8A2A52D6-A16B-4F18-9E7A-A6ED5658ACBE}" srcOrd="0" destOrd="0" presId="urn:microsoft.com/office/officeart/2005/8/layout/vList5"/>
    <dgm:cxn modelId="{9016E46E-5B71-4017-96D7-54C8403DFE8F}" type="presParOf" srcId="{08171FE1-0977-49F5-AD9F-F4CD25B491FD}" destId="{198FBB61-DC4D-4781-9832-8CE505181ECB}" srcOrd="1" destOrd="0" presId="urn:microsoft.com/office/officeart/2005/8/layout/vList5"/>
    <dgm:cxn modelId="{C2E48A22-1235-48CA-897B-47F0114B4702}" type="presParOf" srcId="{A719862F-F34D-419E-B178-D71226EDF298}" destId="{C74BE3FA-B428-47AB-92F8-A961B2738E82}" srcOrd="3" destOrd="0" presId="urn:microsoft.com/office/officeart/2005/8/layout/vList5"/>
    <dgm:cxn modelId="{E25EAD67-B2A9-441B-95CA-3E1B9BB0960A}" type="presParOf" srcId="{A719862F-F34D-419E-B178-D71226EDF298}" destId="{AAF16AA2-E139-43A3-A8A5-97C9ACD94A22}" srcOrd="4" destOrd="0" presId="urn:microsoft.com/office/officeart/2005/8/layout/vList5"/>
    <dgm:cxn modelId="{D22F90F5-9605-4F62-BF9C-8F8FBCFA19A9}" type="presParOf" srcId="{AAF16AA2-E139-43A3-A8A5-97C9ACD94A22}" destId="{223BC604-9E68-4332-B61C-A47722AA491B}" srcOrd="0" destOrd="0" presId="urn:microsoft.com/office/officeart/2005/8/layout/vList5"/>
    <dgm:cxn modelId="{29EFAFE5-5261-44D8-8432-4EAD815350A3}" type="presParOf" srcId="{AAF16AA2-E139-43A3-A8A5-97C9ACD94A22}" destId="{2E3B03AA-26F6-45CD-A43B-D95EEA9E613F}" srcOrd="1" destOrd="0" presId="urn:microsoft.com/office/officeart/2005/8/layout/vList5"/>
    <dgm:cxn modelId="{23A432C5-6A4D-46DE-AAF8-2815DB8AA883}" type="presParOf" srcId="{A719862F-F34D-419E-B178-D71226EDF298}" destId="{96C804E6-ECD9-491B-8AFF-76A1B36A8AEC}" srcOrd="5" destOrd="0" presId="urn:microsoft.com/office/officeart/2005/8/layout/vList5"/>
    <dgm:cxn modelId="{CA8A5633-AB01-4F58-A12A-A4606F9EB9A2}" type="presParOf" srcId="{A719862F-F34D-419E-B178-D71226EDF298}" destId="{C4185434-A8BE-4E1B-BF5C-D32AFB0E30F9}" srcOrd="6" destOrd="0" presId="urn:microsoft.com/office/officeart/2005/8/layout/vList5"/>
    <dgm:cxn modelId="{74F2CFE9-32C0-4B45-BD56-C728083AB2CD}" type="presParOf" srcId="{C4185434-A8BE-4E1B-BF5C-D32AFB0E30F9}" destId="{68A299CC-4932-4164-8072-CBE3B1F49A0F}" srcOrd="0" destOrd="0" presId="urn:microsoft.com/office/officeart/2005/8/layout/vList5"/>
    <dgm:cxn modelId="{9E3682BD-2420-432B-8D6D-02CC7DE8D840}" type="presParOf" srcId="{C4185434-A8BE-4E1B-BF5C-D32AFB0E30F9}" destId="{3BCA4554-DF00-4C88-82C2-3508E40AF2CB}" srcOrd="1" destOrd="0" presId="urn:microsoft.com/office/officeart/2005/8/layout/vList5"/>
    <dgm:cxn modelId="{18EEB64C-49E2-4AD6-939B-7F88D087882B}" type="presParOf" srcId="{A719862F-F34D-419E-B178-D71226EDF298}" destId="{1A240860-5A0B-470A-A6D0-DA50D24834CD}" srcOrd="7" destOrd="0" presId="urn:microsoft.com/office/officeart/2005/8/layout/vList5"/>
    <dgm:cxn modelId="{8E2448B3-A9F2-4D61-B7DC-56083A67503C}" type="presParOf" srcId="{A719862F-F34D-419E-B178-D71226EDF298}" destId="{94924D62-C9E7-4F47-A8EE-4D47EEF34047}" srcOrd="8" destOrd="0" presId="urn:microsoft.com/office/officeart/2005/8/layout/vList5"/>
    <dgm:cxn modelId="{3531DAC3-0AF3-4069-A922-14D4E409D02C}" type="presParOf" srcId="{94924D62-C9E7-4F47-A8EE-4D47EEF34047}" destId="{913E1798-9DD6-49C0-AFE5-8874B132FF74}" srcOrd="0" destOrd="0" presId="urn:microsoft.com/office/officeart/2005/8/layout/vList5"/>
    <dgm:cxn modelId="{C9C13ACC-5D96-4F99-832C-23F43C4F25A9}" type="presParOf" srcId="{94924D62-C9E7-4F47-A8EE-4D47EEF34047}" destId="{11CD4664-DCF5-498C-83B6-358EAC9497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BA087-E0C7-4B43-A3D9-E119327D6D84}">
      <dsp:nvSpPr>
        <dsp:cNvPr id="0" name=""/>
        <dsp:cNvSpPr/>
      </dsp:nvSpPr>
      <dsp:spPr>
        <a:xfrm rot="5400000">
          <a:off x="4926738" y="-2073237"/>
          <a:ext cx="624681" cy="493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To feel loved or cared for</a:t>
          </a:r>
        </a:p>
      </dsp:txBody>
      <dsp:txXfrm rot="-5400000">
        <a:off x="2773630" y="110365"/>
        <a:ext cx="4900403" cy="563693"/>
      </dsp:txXfrm>
    </dsp:sp>
    <dsp:sp modelId="{00A21C24-1BCF-4167-AF1F-9B3B9F6CB8A8}">
      <dsp:nvSpPr>
        <dsp:cNvPr id="0" name=""/>
        <dsp:cNvSpPr/>
      </dsp:nvSpPr>
      <dsp:spPr>
        <a:xfrm>
          <a:off x="0" y="14849"/>
          <a:ext cx="2773630"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Emotional</a:t>
          </a:r>
        </a:p>
      </dsp:txBody>
      <dsp:txXfrm>
        <a:off x="38118" y="52967"/>
        <a:ext cx="2697394" cy="704615"/>
      </dsp:txXfrm>
    </dsp:sp>
    <dsp:sp modelId="{198FBB61-DC4D-4781-9832-8CE505181ECB}">
      <dsp:nvSpPr>
        <dsp:cNvPr id="0" name=""/>
        <dsp:cNvSpPr/>
      </dsp:nvSpPr>
      <dsp:spPr>
        <a:xfrm rot="5400000">
          <a:off x="4926738" y="-1253343"/>
          <a:ext cx="624681" cy="493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Support from which you feel valued and respected in what you do </a:t>
          </a:r>
        </a:p>
      </dsp:txBody>
      <dsp:txXfrm rot="-5400000">
        <a:off x="2773630" y="930259"/>
        <a:ext cx="4900403" cy="563693"/>
      </dsp:txXfrm>
    </dsp:sp>
    <dsp:sp modelId="{8A2A52D6-A16B-4F18-9E7A-A6ED5658ACBE}">
      <dsp:nvSpPr>
        <dsp:cNvPr id="0" name=""/>
        <dsp:cNvSpPr/>
      </dsp:nvSpPr>
      <dsp:spPr>
        <a:xfrm>
          <a:off x="0" y="821680"/>
          <a:ext cx="2773630"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Affirmational</a:t>
          </a:r>
        </a:p>
      </dsp:txBody>
      <dsp:txXfrm>
        <a:off x="38118" y="859798"/>
        <a:ext cx="2697394" cy="704615"/>
      </dsp:txXfrm>
    </dsp:sp>
    <dsp:sp modelId="{2E3B03AA-26F6-45CD-A43B-D95EEA9E613F}">
      <dsp:nvSpPr>
        <dsp:cNvPr id="0" name=""/>
        <dsp:cNvSpPr/>
      </dsp:nvSpPr>
      <dsp:spPr>
        <a:xfrm rot="5400000">
          <a:off x="4926738" y="-433448"/>
          <a:ext cx="624681" cy="493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Where you feel connected as a part of something; Community (unit cohesion)</a:t>
          </a:r>
        </a:p>
      </dsp:txBody>
      <dsp:txXfrm rot="-5400000">
        <a:off x="2773630" y="1750154"/>
        <a:ext cx="4900403" cy="563693"/>
      </dsp:txXfrm>
    </dsp:sp>
    <dsp:sp modelId="{223BC604-9E68-4332-B61C-A47722AA491B}">
      <dsp:nvSpPr>
        <dsp:cNvPr id="0" name=""/>
        <dsp:cNvSpPr/>
      </dsp:nvSpPr>
      <dsp:spPr>
        <a:xfrm>
          <a:off x="0" y="1641574"/>
          <a:ext cx="2773630"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Belonging</a:t>
          </a:r>
        </a:p>
      </dsp:txBody>
      <dsp:txXfrm>
        <a:off x="38118" y="1679692"/>
        <a:ext cx="2697394" cy="704615"/>
      </dsp:txXfrm>
    </dsp:sp>
    <dsp:sp modelId="{3BCA4554-DF00-4C88-82C2-3508E40AF2CB}">
      <dsp:nvSpPr>
        <dsp:cNvPr id="0" name=""/>
        <dsp:cNvSpPr/>
      </dsp:nvSpPr>
      <dsp:spPr>
        <a:xfrm rot="5400000">
          <a:off x="4926738" y="386445"/>
          <a:ext cx="624681" cy="493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Support from which you obtain knowledge and informati</a:t>
          </a:r>
          <a:r>
            <a:rPr lang="en-US" sz="2000" kern="1200" dirty="0">
              <a:latin typeface="Arial" panose="020B0604020202020204" pitchFamily="34" charset="0"/>
              <a:cs typeface="Arial" panose="020B0604020202020204" pitchFamily="34" charset="0"/>
            </a:rPr>
            <a:t>on </a:t>
          </a:r>
        </a:p>
      </dsp:txBody>
      <dsp:txXfrm rot="-5400000">
        <a:off x="2773630" y="2570047"/>
        <a:ext cx="4900403" cy="563693"/>
      </dsp:txXfrm>
    </dsp:sp>
    <dsp:sp modelId="{68A299CC-4932-4164-8072-CBE3B1F49A0F}">
      <dsp:nvSpPr>
        <dsp:cNvPr id="0" name=""/>
        <dsp:cNvSpPr/>
      </dsp:nvSpPr>
      <dsp:spPr>
        <a:xfrm>
          <a:off x="0" y="2461468"/>
          <a:ext cx="2773630"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Informational</a:t>
          </a:r>
        </a:p>
      </dsp:txBody>
      <dsp:txXfrm>
        <a:off x="38118" y="2499586"/>
        <a:ext cx="2697394" cy="704615"/>
      </dsp:txXfrm>
    </dsp:sp>
    <dsp:sp modelId="{11CD4664-DCF5-498C-83B6-358EAC949722}">
      <dsp:nvSpPr>
        <dsp:cNvPr id="0" name=""/>
        <dsp:cNvSpPr/>
      </dsp:nvSpPr>
      <dsp:spPr>
        <a:xfrm rot="5400000">
          <a:off x="4926738" y="1206339"/>
          <a:ext cx="624681" cy="493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Support for your practical needs </a:t>
          </a:r>
        </a:p>
      </dsp:txBody>
      <dsp:txXfrm rot="-5400000">
        <a:off x="2773630" y="3389941"/>
        <a:ext cx="4900403" cy="563693"/>
      </dsp:txXfrm>
    </dsp:sp>
    <dsp:sp modelId="{913E1798-9DD6-49C0-AFE5-8874B132FF74}">
      <dsp:nvSpPr>
        <dsp:cNvPr id="0" name=""/>
        <dsp:cNvSpPr/>
      </dsp:nvSpPr>
      <dsp:spPr>
        <a:xfrm>
          <a:off x="0" y="3281362"/>
          <a:ext cx="2773630" cy="780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Tangible</a:t>
          </a:r>
        </a:p>
      </dsp:txBody>
      <dsp:txXfrm>
        <a:off x="38118" y="3319480"/>
        <a:ext cx="2697394" cy="7046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DE3DD-A1ED-4EEF-83F5-9541F9BB4A31}" type="datetimeFigureOut">
              <a:rPr lang="en-US" smtClean="0"/>
              <a:t>7/9/2023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BA9AB-ABE9-446B-AD18-3E1DA3A1F31F}" type="slidenum">
              <a:rPr lang="en-US" smtClean="0"/>
              <a:t>‹#›</a:t>
            </a:fld>
            <a:endParaRPr lang="en-US"/>
          </a:p>
        </p:txBody>
      </p:sp>
    </p:spTree>
    <p:extLst>
      <p:ext uri="{BB962C8B-B14F-4D97-AF65-F5344CB8AC3E}">
        <p14:creationId xmlns:p14="http://schemas.microsoft.com/office/powerpoint/2010/main" val="265595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4EDhdAHrO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cms.uscg.mil/Our-Organization/Assistant-Commandant-for-Human-Resources-CG-1/Health-Safety-and-Work-Life-CG-11/Office-of-Work-Life-CG-111/Sexual-Assault-Prevention-and-Response-Program/SAPR-Myths-Facts-and-Trends-Office-of-Work-Life-CG-1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b="1" u="sng" dirty="0">
                <a:solidFill>
                  <a:prstClr val="black"/>
                </a:solidFill>
              </a:rPr>
              <a:t>Buddy</a:t>
            </a:r>
            <a:r>
              <a:rPr lang="en-US" b="1" u="sng" baseline="0" dirty="0">
                <a:solidFill>
                  <a:prstClr val="black"/>
                </a:solidFill>
              </a:rPr>
              <a:t> Care (Peer-to-Peer Support)</a:t>
            </a:r>
            <a:endParaRPr lang="en-US" b="1" u="sng" dirty="0">
              <a:solidFill>
                <a:prstClr val="black"/>
              </a:solidFill>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2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Video:</a:t>
            </a:r>
            <a:r>
              <a:rPr lang="en-US" sz="1200" b="1" u="sng" baseline="0" dirty="0">
                <a:latin typeface="+mn-lt"/>
                <a:cs typeface="Arial" pitchFamily="34" charset="0"/>
              </a:rPr>
              <a:t> Empathy</a:t>
            </a:r>
            <a:endParaRPr lang="en-US" sz="1200" b="1" u="sng"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Title: </a:t>
            </a:r>
            <a:r>
              <a:rPr lang="en-US" sz="1200" dirty="0">
                <a:latin typeface="+mn-lt"/>
                <a:cs typeface="Arial" panose="020B0604020202020204" pitchFamily="34" charset="0"/>
              </a:rPr>
              <a:t>Empathy-</a:t>
            </a:r>
            <a:r>
              <a:rPr lang="en-US" sz="1200" dirty="0" err="1">
                <a:latin typeface="+mn-lt"/>
                <a:cs typeface="Arial" panose="020B0604020202020204" pitchFamily="34" charset="0"/>
              </a:rPr>
              <a:t>Brene</a:t>
            </a:r>
            <a:r>
              <a:rPr lang="en-US" sz="1200" dirty="0">
                <a:latin typeface="+mn-lt"/>
                <a:cs typeface="Arial" panose="020B0604020202020204" pitchFamily="34" charset="0"/>
              </a:rPr>
              <a:t>’ Brown</a:t>
            </a:r>
          </a:p>
          <a:p>
            <a:pPr defTabSz="931774">
              <a:lnSpc>
                <a:spcPct val="100000"/>
              </a:lnSpc>
              <a:spcBef>
                <a:spcPts val="0"/>
              </a:spcBef>
              <a:spcAft>
                <a:spcPts val="0"/>
              </a:spcAft>
              <a:defRPr/>
            </a:pPr>
            <a:r>
              <a:rPr lang="en-US" sz="1200" b="1" dirty="0">
                <a:latin typeface="+mn-lt"/>
                <a:cs typeface="Arial" panose="020B0604020202020204" pitchFamily="34" charset="0"/>
              </a:rPr>
              <a:t>Description: </a:t>
            </a:r>
            <a:r>
              <a:rPr lang="en-US" sz="1200" dirty="0">
                <a:latin typeface="+mn-lt"/>
              </a:rPr>
              <a:t>Empathic listening is an art and a skill. It takes more than just “hearing” words.</a:t>
            </a:r>
            <a:r>
              <a:rPr lang="en-US" sz="1200" baseline="0" dirty="0">
                <a:latin typeface="+mn-lt"/>
              </a:rPr>
              <a:t> </a:t>
            </a:r>
            <a:r>
              <a:rPr lang="en-US" sz="1200" dirty="0">
                <a:latin typeface="+mn-lt"/>
                <a:cs typeface="Arial" panose="020B0604020202020204" pitchFamily="34" charset="0"/>
              </a:rPr>
              <a:t>So often when we listen, we formulate responses and advice before the other person is finished speaking. An empathetic listener is able to appreciate another person’s reality without making a judgement. It’s not always about solving the problem, but allowing that individual to share their story and listen to them wholeheartedly.</a:t>
            </a:r>
            <a:endParaRPr lang="en-US" sz="1200" b="1" dirty="0">
              <a:latin typeface="+mn-lt"/>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Source: </a:t>
            </a:r>
            <a:r>
              <a:rPr lang="en-US" sz="1200" b="0" dirty="0">
                <a:latin typeface="+mn-lt"/>
                <a:cs typeface="Arial" panose="020B0604020202020204" pitchFamily="34" charset="0"/>
              </a:rPr>
              <a:t>RSA Shorts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baseline="0" dirty="0">
                <a:latin typeface="+mn-lt"/>
                <a:cs typeface="Arial" panose="020B0604020202020204" pitchFamily="34" charset="0"/>
              </a:rPr>
              <a:t>Link: </a:t>
            </a:r>
            <a:r>
              <a:rPr lang="en-US" sz="1200" dirty="0">
                <a:latin typeface="+mn-lt"/>
                <a:hlinkClick r:id="rId3"/>
              </a:rPr>
              <a:t>https://www.youtube.com/watch?v=1Evwgu369Jw</a:t>
            </a:r>
            <a:endParaRPr lang="en-US" sz="1200" b="1"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Time Allotted: </a:t>
            </a:r>
            <a:r>
              <a:rPr lang="en-US" sz="1200" dirty="0">
                <a:latin typeface="+mn-lt"/>
                <a:cs typeface="Arial" panose="020B0604020202020204" pitchFamily="34" charset="0"/>
              </a:rPr>
              <a:t>6 Minutes </a:t>
            </a:r>
          </a:p>
          <a:p>
            <a:pPr defTabSz="931774">
              <a:lnSpc>
                <a:spcPct val="100000"/>
              </a:lnSpc>
              <a:spcBef>
                <a:spcPts val="0"/>
              </a:spcBef>
              <a:spcAft>
                <a:spcPts val="0"/>
              </a:spcAft>
              <a:defRPr/>
            </a:pPr>
            <a:endParaRPr lang="en-US" sz="1200" b="1"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Discussion</a:t>
            </a:r>
            <a:r>
              <a:rPr lang="en-US" sz="1200" b="1" baseline="0" dirty="0">
                <a:latin typeface="+mn-lt"/>
                <a:cs typeface="Arial" panose="020B0604020202020204" pitchFamily="34" charset="0"/>
              </a:rPr>
              <a:t> Questions:</a:t>
            </a:r>
          </a:p>
          <a:p>
            <a:pPr defTabSz="931774">
              <a:lnSpc>
                <a:spcPct val="100000"/>
              </a:lnSpc>
              <a:spcBef>
                <a:spcPts val="0"/>
              </a:spcBef>
              <a:spcAft>
                <a:spcPts val="0"/>
              </a:spcAft>
              <a:defRPr/>
            </a:pPr>
            <a:r>
              <a:rPr lang="en-US" sz="1200" b="1" baseline="0" dirty="0">
                <a:latin typeface="+mn-lt"/>
                <a:cs typeface="Arial" panose="020B0604020202020204" pitchFamily="34" charset="0"/>
              </a:rPr>
              <a:t>-</a:t>
            </a:r>
            <a:r>
              <a:rPr lang="en-US" sz="1200" dirty="0">
                <a:latin typeface="+mn-lt"/>
                <a:cs typeface="Arial" panose="020B0604020202020204" pitchFamily="34" charset="0"/>
              </a:rPr>
              <a:t>Have you ever shared a story with someone, where they put a “silver-lining” on it? How did that make you feel? </a:t>
            </a:r>
          </a:p>
          <a:p>
            <a:pPr defTabSz="931774">
              <a:lnSpc>
                <a:spcPct val="100000"/>
              </a:lnSpc>
              <a:spcBef>
                <a:spcPts val="0"/>
              </a:spcBef>
              <a:spcAft>
                <a:spcPts val="0"/>
              </a:spcAft>
              <a:defRPr/>
            </a:pPr>
            <a:endParaRPr lang="en-US" sz="1200" b="1" dirty="0">
              <a:latin typeface="+mn-lt"/>
              <a:cs typeface="Arial" panose="020B0604020202020204" pitchFamily="34" charset="0"/>
            </a:endParaRPr>
          </a:p>
        </p:txBody>
      </p:sp>
    </p:spTree>
    <p:extLst>
      <p:ext uri="{BB962C8B-B14F-4D97-AF65-F5344CB8AC3E}">
        <p14:creationId xmlns:p14="http://schemas.microsoft.com/office/powerpoint/2010/main" val="148012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Elements of</a:t>
            </a:r>
            <a:r>
              <a:rPr lang="en-US" sz="1200" b="1" u="sng" baseline="0" dirty="0">
                <a:latin typeface="+mn-lt"/>
                <a:cs typeface="Arial" pitchFamily="34" charset="0"/>
              </a:rPr>
              <a:t> Social Support</a:t>
            </a:r>
            <a:endParaRPr lang="en-US" sz="1200" b="1" u="sng" dirty="0">
              <a:latin typeface="+mn-lt"/>
              <a:cs typeface="Arial" pitchFamily="34" charset="0"/>
            </a:endParaRPr>
          </a:p>
          <a:p>
            <a:pPr lvl="0">
              <a:lnSpc>
                <a:spcPct val="100000"/>
              </a:lnSpc>
              <a:spcBef>
                <a:spcPts val="0"/>
              </a:spcBef>
              <a:spcAft>
                <a:spcPts val="0"/>
              </a:spcAft>
            </a:pPr>
            <a:endParaRPr lang="en-US" sz="1200" dirty="0">
              <a:latin typeface="+mn-lt"/>
              <a:cs typeface="Arial" pitchFamily="34" charset="0"/>
            </a:endParaRPr>
          </a:p>
          <a:p>
            <a:pPr lvl="0">
              <a:lnSpc>
                <a:spcPct val="100000"/>
              </a:lnSpc>
              <a:spcBef>
                <a:spcPts val="0"/>
              </a:spcBef>
              <a:spcAft>
                <a:spcPts val="0"/>
              </a:spcAft>
            </a:pPr>
            <a:r>
              <a:rPr lang="en-US" sz="1200" dirty="0">
                <a:latin typeface="+mn-lt"/>
                <a:cs typeface="Arial" pitchFamily="34" charset="0"/>
              </a:rPr>
              <a:t>-The elements of social</a:t>
            </a:r>
            <a:r>
              <a:rPr lang="en-US" sz="1200" baseline="0" dirty="0">
                <a:latin typeface="+mn-lt"/>
                <a:cs typeface="Arial" pitchFamily="34" charset="0"/>
              </a:rPr>
              <a:t> support, why I need them and resources I need to fulfill them</a:t>
            </a:r>
          </a:p>
          <a:p>
            <a:pPr lvl="0">
              <a:lnSpc>
                <a:spcPct val="100000"/>
              </a:lnSpc>
              <a:spcBef>
                <a:spcPts val="0"/>
              </a:spcBef>
              <a:spcAft>
                <a:spcPts val="0"/>
              </a:spcAft>
            </a:pPr>
            <a:endParaRPr lang="en-US" sz="1200" baseline="0" dirty="0">
              <a:latin typeface="+mn-lt"/>
              <a:cs typeface="Arial" pitchFamily="34" charset="0"/>
            </a:endParaRPr>
          </a:p>
          <a:p>
            <a:pPr lvl="0">
              <a:lnSpc>
                <a:spcPct val="100000"/>
              </a:lnSpc>
              <a:spcBef>
                <a:spcPts val="0"/>
              </a:spcBef>
              <a:spcAft>
                <a:spcPts val="0"/>
              </a:spcAft>
            </a:pPr>
            <a:r>
              <a:rPr lang="en-US" sz="1200" dirty="0">
                <a:latin typeface="+mn-lt"/>
                <a:cs typeface="Arial" pitchFamily="34" charset="0"/>
              </a:rPr>
              <a:t>Support comes</a:t>
            </a:r>
            <a:r>
              <a:rPr lang="en-US" sz="1200" baseline="0" dirty="0">
                <a:latin typeface="+mn-lt"/>
                <a:cs typeface="Arial" pitchFamily="34" charset="0"/>
              </a:rPr>
              <a:t> from many different types, and it is important to understand what the different elements of support are, what types of support you have, and what types of support you need. This will help you to identify how to elicit support. </a:t>
            </a:r>
          </a:p>
          <a:p>
            <a:pPr lvl="0">
              <a:lnSpc>
                <a:spcPct val="100000"/>
              </a:lnSpc>
              <a:spcBef>
                <a:spcPts val="0"/>
              </a:spcBef>
              <a:spcAft>
                <a:spcPts val="0"/>
              </a:spcAft>
            </a:pPr>
            <a:endParaRPr lang="en-US" sz="1200" baseline="0" dirty="0">
              <a:latin typeface="+mn-lt"/>
              <a:cs typeface="Arial" pitchFamily="34" charset="0"/>
            </a:endParaRPr>
          </a:p>
          <a:p>
            <a:pPr lvl="0">
              <a:lnSpc>
                <a:spcPct val="100000"/>
              </a:lnSpc>
              <a:spcBef>
                <a:spcPts val="0"/>
              </a:spcBef>
              <a:spcAft>
                <a:spcPts val="0"/>
              </a:spcAft>
            </a:pPr>
            <a:r>
              <a:rPr lang="en-US" sz="1200" b="1" u="sng" baseline="0" dirty="0">
                <a:latin typeface="+mn-lt"/>
                <a:cs typeface="Arial" pitchFamily="34" charset="0"/>
              </a:rPr>
              <a:t>Discussion Questions: </a:t>
            </a:r>
          </a:p>
          <a:p>
            <a:pPr lvl="0">
              <a:lnSpc>
                <a:spcPct val="100000"/>
              </a:lnSpc>
              <a:spcBef>
                <a:spcPts val="0"/>
              </a:spcBef>
              <a:spcAft>
                <a:spcPts val="0"/>
              </a:spcAft>
            </a:pPr>
            <a:r>
              <a:rPr lang="en-US" sz="1200" baseline="0" dirty="0">
                <a:latin typeface="+mn-lt"/>
                <a:cs typeface="Arial" pitchFamily="34" charset="0"/>
              </a:rPr>
              <a:t>-Do you have people in your life that help you feel loved? (Emotional Support)</a:t>
            </a:r>
          </a:p>
          <a:p>
            <a:pPr lvl="0">
              <a:lnSpc>
                <a:spcPct val="100000"/>
              </a:lnSpc>
              <a:spcBef>
                <a:spcPts val="0"/>
              </a:spcBef>
              <a:spcAft>
                <a:spcPts val="0"/>
              </a:spcAft>
            </a:pPr>
            <a:r>
              <a:rPr lang="en-US" sz="1200" baseline="0" dirty="0">
                <a:latin typeface="+mn-lt"/>
                <a:cs typeface="Arial" pitchFamily="34" charset="0"/>
              </a:rPr>
              <a:t>-Do you feel respected? (Affirmational Support)</a:t>
            </a:r>
          </a:p>
          <a:p>
            <a:pPr lvl="0">
              <a:lnSpc>
                <a:spcPct val="100000"/>
              </a:lnSpc>
              <a:spcBef>
                <a:spcPts val="0"/>
              </a:spcBef>
              <a:spcAft>
                <a:spcPts val="0"/>
              </a:spcAft>
            </a:pPr>
            <a:r>
              <a:rPr lang="en-US" sz="1200" baseline="0" dirty="0">
                <a:latin typeface="+mn-lt"/>
                <a:cs typeface="Arial" pitchFamily="34" charset="0"/>
              </a:rPr>
              <a:t>-Do you have a sense of belonging somewhere? (Belonging Support)</a:t>
            </a:r>
          </a:p>
          <a:p>
            <a:pPr lvl="0">
              <a:lnSpc>
                <a:spcPct val="100000"/>
              </a:lnSpc>
              <a:spcBef>
                <a:spcPts val="0"/>
              </a:spcBef>
              <a:spcAft>
                <a:spcPts val="0"/>
              </a:spcAft>
            </a:pPr>
            <a:r>
              <a:rPr lang="en-US" sz="1200" baseline="0" dirty="0">
                <a:latin typeface="+mn-lt"/>
                <a:cs typeface="Arial" pitchFamily="34" charset="0"/>
              </a:rPr>
              <a:t>-Do you know what community-based organizations to contact when you are looking for resources? (Informational Support)</a:t>
            </a:r>
          </a:p>
          <a:p>
            <a:pPr lvl="0">
              <a:lnSpc>
                <a:spcPct val="100000"/>
              </a:lnSpc>
              <a:spcBef>
                <a:spcPts val="0"/>
              </a:spcBef>
              <a:spcAft>
                <a:spcPts val="0"/>
              </a:spcAft>
            </a:pPr>
            <a:r>
              <a:rPr lang="en-US" sz="1200" baseline="0" dirty="0">
                <a:latin typeface="+mn-lt"/>
                <a:cs typeface="Arial" pitchFamily="34" charset="0"/>
              </a:rPr>
              <a:t>-Do you have someone you can call on when you need something? (Tangible Support)</a:t>
            </a:r>
          </a:p>
          <a:p>
            <a:pPr lvl="0">
              <a:lnSpc>
                <a:spcPct val="100000"/>
              </a:lnSpc>
              <a:spcBef>
                <a:spcPts val="0"/>
              </a:spcBef>
              <a:spcAft>
                <a:spcPts val="0"/>
              </a:spcAft>
            </a:pPr>
            <a:endParaRPr lang="en-US" sz="1200" b="1"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itchFamily="34" charset="0"/>
              </a:rPr>
              <a:t>Emotional:</a:t>
            </a:r>
            <a:r>
              <a:rPr lang="en-US" sz="1200" b="1" baseline="0" dirty="0">
                <a:latin typeface="+mn-lt"/>
                <a:cs typeface="Arial" pitchFamily="34" charset="0"/>
              </a:rPr>
              <a:t> </a:t>
            </a:r>
            <a:r>
              <a:rPr lang="en-US" sz="1200" b="0" baseline="0" dirty="0">
                <a:latin typeface="+mn-lt"/>
                <a:cs typeface="Arial" pitchFamily="34" charset="0"/>
              </a:rPr>
              <a:t>To feel loved or cared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itchFamily="34" charset="0"/>
              </a:rPr>
              <a:t>This is the type of support you receive that means you feel loved. </a:t>
            </a:r>
            <a:r>
              <a:rPr lang="en-US" sz="1200" kern="1200" dirty="0">
                <a:solidFill>
                  <a:schemeClr val="tx1"/>
                </a:solidFill>
                <a:effectLst/>
                <a:latin typeface="+mn-lt"/>
                <a:ea typeface="+mn-ea"/>
                <a:cs typeface="+mn-cs"/>
              </a:rPr>
              <a:t>Emotional support can be expressed with words, such as "I love you," or "You're wonderful," or gestures, such as hugs and kisses. This is the type of social support that most people think about when they identify their support system.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 Spouse,</a:t>
            </a:r>
            <a:r>
              <a:rPr lang="en-US" sz="1200" kern="1200" baseline="0" dirty="0">
                <a:solidFill>
                  <a:schemeClr val="tx1"/>
                </a:solidFill>
                <a:effectLst/>
                <a:latin typeface="+mn-lt"/>
                <a:ea typeface="+mn-ea"/>
                <a:cs typeface="+mn-cs"/>
              </a:rPr>
              <a:t> family, or pet </a:t>
            </a:r>
            <a:endParaRPr lang="en-US" sz="1200" kern="1200" dirty="0">
              <a:solidFill>
                <a:schemeClr val="tx1"/>
              </a:solidFill>
              <a:effectLst/>
              <a:latin typeface="+mn-lt"/>
              <a:ea typeface="+mn-ea"/>
              <a:cs typeface="+mn-cs"/>
            </a:endParaRPr>
          </a:p>
          <a:p>
            <a:pPr lvl="0">
              <a:lnSpc>
                <a:spcPct val="100000"/>
              </a:lnSpc>
              <a:spcBef>
                <a:spcPts val="0"/>
              </a:spcBef>
              <a:spcAft>
                <a:spcPts val="0"/>
              </a:spcAft>
            </a:pPr>
            <a:endParaRPr lang="en-US" sz="1200" b="0"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baseline="0" dirty="0">
                <a:latin typeface="+mn-lt"/>
                <a:cs typeface="Arial" pitchFamily="34" charset="0"/>
              </a:rPr>
              <a:t>Affirmational (self-esteem): </a:t>
            </a:r>
            <a:r>
              <a:rPr lang="en-US" sz="1200" baseline="0" dirty="0">
                <a:latin typeface="+mn-lt"/>
                <a:cs typeface="Arial" pitchFamily="34" charset="0"/>
              </a:rPr>
              <a:t>To feel valued or respected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 type of support that helps you feel valued or respected. People may elicit this support at work or in military service, with family responsibilities or as a volunteer.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 Work</a:t>
            </a:r>
            <a:r>
              <a:rPr lang="en-US" sz="1200" kern="1200" baseline="0" dirty="0">
                <a:solidFill>
                  <a:schemeClr val="tx1"/>
                </a:solidFill>
                <a:effectLst/>
                <a:latin typeface="+mn-lt"/>
                <a:ea typeface="+mn-ea"/>
                <a:cs typeface="+mn-cs"/>
              </a:rPr>
              <a:t> or family</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baseline="0" dirty="0">
                <a:latin typeface="+mn-lt"/>
                <a:cs typeface="Arial" pitchFamily="34" charset="0"/>
              </a:rPr>
              <a:t>Belonging: </a:t>
            </a:r>
            <a:r>
              <a:rPr lang="en-US" sz="1200" baseline="0" dirty="0">
                <a:latin typeface="+mn-lt"/>
                <a:cs typeface="Arial" pitchFamily="34" charset="0"/>
              </a:rPr>
              <a:t>To feel like part of a community (unit cohesion)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 type of support one attains when one feels a part of something, whether it is a community where they live, a professional organization, a religious group, or family members.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a:t>
            </a:r>
            <a:r>
              <a:rPr lang="en-US" sz="1200" kern="1200" baseline="0" dirty="0">
                <a:solidFill>
                  <a:schemeClr val="tx1"/>
                </a:solidFill>
                <a:effectLst/>
                <a:latin typeface="+mn-lt"/>
                <a:ea typeface="+mn-ea"/>
                <a:cs typeface="+mn-cs"/>
              </a:rPr>
              <a:t> The military, church community group or volunteer group</a:t>
            </a:r>
            <a:endParaRPr lang="en-US" sz="1200" kern="1200" dirty="0">
              <a:solidFill>
                <a:schemeClr val="tx1"/>
              </a:solidFill>
              <a:effectLst/>
              <a:latin typeface="+mn-lt"/>
              <a:ea typeface="+mn-ea"/>
              <a:cs typeface="+mn-cs"/>
            </a:endParaRPr>
          </a:p>
          <a:p>
            <a:pPr lvl="1">
              <a:lnSpc>
                <a:spcPct val="100000"/>
              </a:lnSpc>
              <a:spcBef>
                <a:spcPts val="0"/>
              </a:spcBef>
              <a:spcAft>
                <a:spcPts val="0"/>
              </a:spcAft>
            </a:pPr>
            <a:endParaRPr lang="en-US" sz="1200"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baseline="0" dirty="0">
                <a:latin typeface="+mn-lt"/>
                <a:cs typeface="Arial" pitchFamily="34" charset="0"/>
              </a:rPr>
              <a:t>Informational: </a:t>
            </a:r>
            <a:r>
              <a:rPr lang="en-US" sz="1200" baseline="0" dirty="0">
                <a:latin typeface="+mn-lt"/>
                <a:cs typeface="Arial" pitchFamily="34" charset="0"/>
              </a:rPr>
              <a:t>To learn or access needed information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 type of support you receive when you need to learn something or find out information. For example, do you know how to learn about a medication that you are thinking about taking?</a:t>
            </a:r>
            <a:r>
              <a:rPr lang="en-US" sz="1200" b="1"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Examples: Internet, Social media or Shipmate</a:t>
            </a:r>
            <a:endParaRPr lang="en-US" sz="1200" b="0" baseline="0" dirty="0">
              <a:latin typeface="+mn-lt"/>
              <a:cs typeface="Arial" pitchFamily="34" charset="0"/>
            </a:endParaRPr>
          </a:p>
          <a:p>
            <a:pPr lvl="0">
              <a:lnSpc>
                <a:spcPct val="100000"/>
              </a:lnSpc>
              <a:spcBef>
                <a:spcPts val="0"/>
              </a:spcBef>
              <a:spcAft>
                <a:spcPts val="0"/>
              </a:spcAft>
            </a:pPr>
            <a:endParaRPr lang="en-US" sz="1200" baseline="0" dirty="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baseline="0" dirty="0">
                <a:latin typeface="+mn-lt"/>
                <a:cs typeface="Arial" pitchFamily="34" charset="0"/>
              </a:rPr>
              <a:t>Tangible: </a:t>
            </a:r>
            <a:r>
              <a:rPr lang="en-US" sz="1200" baseline="0" dirty="0">
                <a:latin typeface="+mn-lt"/>
                <a:cs typeface="Arial" pitchFamily="34" charset="0"/>
              </a:rPr>
              <a:t>To help with practical needs </a:t>
            </a:r>
            <a:endParaRPr lang="en-US" sz="1200" dirty="0">
              <a:latin typeface="+mn-lt"/>
              <a:cs typeface="Arial"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 very practical type of support, which addresses having support for practical needs, such as getting a ride to an appointment.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 Neighbor, friend with a truck</a:t>
            </a:r>
            <a:r>
              <a:rPr lang="en-US" sz="1200" kern="1200" baseline="0" dirty="0">
                <a:solidFill>
                  <a:schemeClr val="tx1"/>
                </a:solidFill>
                <a:effectLst/>
                <a:latin typeface="+mn-lt"/>
                <a:ea typeface="+mn-ea"/>
                <a:cs typeface="+mn-cs"/>
              </a:rPr>
              <a:t> or barber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5157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Connect to Resources: </a:t>
            </a:r>
          </a:p>
          <a:p>
            <a:pPr marL="465887" lvl="1">
              <a:lnSpc>
                <a:spcPct val="100000"/>
              </a:lnSpc>
              <a:spcBef>
                <a:spcPts val="0"/>
              </a:spcBef>
              <a:spcAft>
                <a:spcPts val="0"/>
              </a:spcAft>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u="sng" dirty="0"/>
              <a:t>Discussion Questions:</a:t>
            </a:r>
            <a:r>
              <a:rPr lang="en-US" b="1" u="sng" baseline="0" dirty="0"/>
              <a:t>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0" u="none" dirty="0"/>
              <a:t>-What are some other support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It is important you are</a:t>
            </a:r>
            <a:r>
              <a:rPr lang="en-US" u="none" baseline="0" dirty="0"/>
              <a:t> aware of resources so that you can refer your service members when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baseline="0" dirty="0">
                <a:latin typeface="+mn-lt"/>
              </a:rPr>
              <a:t>Command: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Peers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Leadership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E-OSC or CRT Team Member(s)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Unit Chaplain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Unit 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baseline="0" dirty="0">
                <a:latin typeface="+mn-lt"/>
              </a:rPr>
              <a:t>Organizations: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CG-SUPRT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HSWL SC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CG Mutual Assistance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Pastoral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baseline="0" dirty="0">
                <a:latin typeface="+mn-lt"/>
              </a:rPr>
              <a:t>Individual: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Friends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Family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Church/Religion Organization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latin typeface="+mn-lt"/>
              </a:rPr>
              <a:t>Mental Health Provider</a:t>
            </a:r>
          </a:p>
        </p:txBody>
      </p:sp>
    </p:spTree>
    <p:extLst>
      <p:ext uri="{BB962C8B-B14F-4D97-AF65-F5344CB8AC3E}">
        <p14:creationId xmlns:p14="http://schemas.microsoft.com/office/powerpoint/2010/main" val="187985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Follow-up</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Discussion Questions:</a:t>
            </a:r>
          </a:p>
          <a:p>
            <a:pPr marL="0" lvl="0" indent="0">
              <a:lnSpc>
                <a:spcPct val="100000"/>
              </a:lnSpc>
              <a:spcBef>
                <a:spcPts val="0"/>
              </a:spcBef>
              <a:spcAft>
                <a:spcPts val="0"/>
              </a:spcAft>
              <a:buFont typeface="Arial" panose="020B0604020202020204" pitchFamily="34" charset="0"/>
              <a:buNone/>
            </a:pPr>
            <a:r>
              <a:rPr lang="en-US" sz="1200" dirty="0">
                <a:latin typeface="+mn-lt"/>
                <a:cs typeface="Arial" pitchFamily="34" charset="0"/>
              </a:rPr>
              <a:t>-Why is it so important to make sure we follow-up with someone after</a:t>
            </a:r>
            <a:r>
              <a:rPr lang="en-US" sz="1200" baseline="0" dirty="0">
                <a:latin typeface="+mn-lt"/>
                <a:cs typeface="Arial" pitchFamily="34" charset="0"/>
              </a:rPr>
              <a:t> an initial conversation?</a:t>
            </a:r>
            <a:endParaRPr lang="en-US" sz="1200" dirty="0">
              <a:latin typeface="+mn-lt"/>
              <a:cs typeface="Arial" pitchFamily="34" charset="0"/>
            </a:endParaRPr>
          </a:p>
          <a:p>
            <a:pPr marL="0" indent="0">
              <a:lnSpc>
                <a:spcPct val="100000"/>
              </a:lnSpc>
              <a:spcBef>
                <a:spcPts val="0"/>
              </a:spcBef>
              <a:spcAft>
                <a:spcPts val="0"/>
              </a:spcAft>
              <a:buNone/>
            </a:pPr>
            <a:r>
              <a:rPr lang="en-US" sz="1200" dirty="0">
                <a:latin typeface="+mn-lt"/>
                <a:cs typeface="Arial" pitchFamily="34" charset="0"/>
              </a:rPr>
              <a:t>-Why is Buddy Care NOT</a:t>
            </a:r>
            <a:r>
              <a:rPr lang="en-US" sz="1200" baseline="0" dirty="0">
                <a:latin typeface="+mn-lt"/>
                <a:cs typeface="Arial" pitchFamily="34" charset="0"/>
              </a:rPr>
              <a:t> a one-time thing?</a:t>
            </a:r>
          </a:p>
          <a:p>
            <a:pPr marL="0" indent="0">
              <a:lnSpc>
                <a:spcPct val="100000"/>
              </a:lnSpc>
              <a:spcBef>
                <a:spcPts val="0"/>
              </a:spcBef>
              <a:spcAft>
                <a:spcPts val="0"/>
              </a:spcAft>
              <a:buNone/>
            </a:pPr>
            <a:endParaRPr lang="en-US" sz="1200" dirty="0">
              <a:latin typeface="+mn-lt"/>
              <a:cs typeface="Arial" pitchFamily="34" charset="0"/>
            </a:endParaRPr>
          </a:p>
          <a:p>
            <a:pPr marL="0" indent="0">
              <a:lnSpc>
                <a:spcPct val="100000"/>
              </a:lnSpc>
              <a:spcBef>
                <a:spcPts val="0"/>
              </a:spcBef>
              <a:spcAft>
                <a:spcPts val="0"/>
              </a:spcAft>
              <a:buNone/>
            </a:pPr>
            <a:r>
              <a:rPr lang="en-US" sz="1200" dirty="0">
                <a:latin typeface="+mn-lt"/>
                <a:cs typeface="Arial" pitchFamily="34" charset="0"/>
              </a:rPr>
              <a:t>Many individuals may not be willing to accept help or change the first time around and some may fall back into old patterns. This is why it is so important to follow-up to ensure they have taken and followed through with the appropriate recommendations or steps to getting help or alleviating stress.</a:t>
            </a:r>
          </a:p>
          <a:p>
            <a:pPr>
              <a:lnSpc>
                <a:spcPct val="100000"/>
              </a:lnSpc>
              <a:spcBef>
                <a:spcPts val="0"/>
              </a:spcBef>
              <a:spcAft>
                <a:spcPts val="0"/>
              </a:spcAft>
            </a:pPr>
            <a:endParaRPr lang="en-US" sz="1200" dirty="0">
              <a:latin typeface="+mn-lt"/>
              <a:cs typeface="Arial"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Shows you care for their wellbeing </a:t>
            </a: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Builds trust and a relationship </a:t>
            </a: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Supports sustainable change </a:t>
            </a: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Provides support for change </a:t>
            </a: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Emphasizes the importance of change </a:t>
            </a: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Limits regression to old ways </a:t>
            </a:r>
          </a:p>
          <a:p>
            <a:pPr marL="0" indent="0">
              <a:lnSpc>
                <a:spcPct val="100000"/>
              </a:lnSpc>
              <a:spcBef>
                <a:spcPts val="0"/>
              </a:spcBef>
              <a:spcAft>
                <a:spcPts val="0"/>
              </a:spcAft>
              <a:buNone/>
            </a:pPr>
            <a:endParaRPr lang="en-US" sz="1200" dirty="0">
              <a:latin typeface="+mn-lt"/>
              <a:cs typeface="Arial" pitchFamily="34" charset="0"/>
            </a:endParaRPr>
          </a:p>
          <a:p>
            <a:pPr marL="0" indent="0">
              <a:lnSpc>
                <a:spcPct val="100000"/>
              </a:lnSpc>
              <a:spcBef>
                <a:spcPts val="0"/>
              </a:spcBef>
              <a:spcAft>
                <a:spcPts val="0"/>
              </a:spcAft>
              <a:buNone/>
            </a:pPr>
            <a:endParaRPr lang="en-US" sz="1200" dirty="0">
              <a:latin typeface="+mn-lt"/>
              <a:cs typeface="Arial" pitchFamily="34" charset="0"/>
            </a:endParaRPr>
          </a:p>
        </p:txBody>
      </p:sp>
    </p:spTree>
    <p:extLst>
      <p:ext uri="{BB962C8B-B14F-4D97-AF65-F5344CB8AC3E}">
        <p14:creationId xmlns:p14="http://schemas.microsoft.com/office/powerpoint/2010/main" val="281221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r>
              <a:rPr lang="en-US" sz="1200" b="1" u="sng" baseline="0" dirty="0">
                <a:latin typeface="+mn-lt"/>
              </a:rPr>
              <a:t>Exercise: Peer-to-Peer Support</a:t>
            </a:r>
            <a:r>
              <a:rPr lang="en-US" sz="1200" b="0" u="none" baseline="0" dirty="0">
                <a:latin typeface="+mn-lt"/>
              </a:rPr>
              <a:t>      </a:t>
            </a: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0" kern="1200" dirty="0">
                <a:solidFill>
                  <a:schemeClr val="tx1"/>
                </a:solidFill>
                <a:effectLst/>
                <a:latin typeface="+mn-lt"/>
                <a:ea typeface="+mn-ea"/>
                <a:cs typeface="+mn-cs"/>
              </a:rPr>
              <a:t>The purpose of this exercise is to provide to practice in using E-OSC components to directly engage a peer exhibiting signs of stress.</a:t>
            </a:r>
            <a:endParaRPr lang="en-US" sz="1200" b="0" u="none" baseline="0" dirty="0">
              <a:latin typeface="+mn-lt"/>
            </a:endParaRPr>
          </a:p>
          <a:p>
            <a:pPr lvl="0" eaLnBrk="1" hangingPunct="1">
              <a:lnSpc>
                <a:spcPct val="100000"/>
              </a:lnSpc>
              <a:spcBef>
                <a:spcPts val="0"/>
              </a:spcBef>
              <a:spcAft>
                <a:spcPts val="0"/>
              </a:spcAft>
            </a:pPr>
            <a:endParaRPr lang="en-US" sz="1200" b="1" u="sng" baseline="0" dirty="0">
              <a:latin typeface="+mn-lt"/>
            </a:endParaRPr>
          </a:p>
          <a:p>
            <a:pPr lvl="0" eaLnBrk="1" hangingPunct="1">
              <a:lnSpc>
                <a:spcPct val="100000"/>
              </a:lnSpc>
              <a:spcBef>
                <a:spcPts val="0"/>
              </a:spcBef>
              <a:spcAft>
                <a:spcPts val="0"/>
              </a:spcAft>
            </a:pPr>
            <a:r>
              <a:rPr lang="en-US" sz="1200" b="1" u="sng" baseline="0" dirty="0">
                <a:latin typeface="+mn-lt"/>
              </a:rPr>
              <a:t>Directions: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latin typeface="+mn-lt"/>
              </a:rPr>
              <a:t>Facilitators will break students into pairs. Each pair will chose and read a scenario to act out and role play (feel free to adlib). Each student will play a peer or CRT member AND an individual seeking buddy care. When you switch roles, select a new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mn-lt"/>
            </a:endParaRPr>
          </a:p>
          <a:p>
            <a:pPr>
              <a:lnSpc>
                <a:spcPct val="100000"/>
              </a:lnSpc>
              <a:spcBef>
                <a:spcPts val="0"/>
              </a:spcBef>
              <a:spcAft>
                <a:spcPts val="0"/>
              </a:spcAft>
            </a:pPr>
            <a:r>
              <a:rPr lang="en-US" sz="1200" b="0" kern="1200" dirty="0">
                <a:solidFill>
                  <a:schemeClr val="tx1"/>
                </a:solidFill>
                <a:effectLst/>
                <a:latin typeface="+mn-lt"/>
                <a:ea typeface="+mn-ea"/>
                <a:cs typeface="+mn-cs"/>
              </a:rPr>
              <a:t>As a peer or CRT member you are aware or have been made aware of a fellow Sailor that is exhibiting signs of stress but may be unaware they are exhibiting signs of stress, or unwilling to ask for help.</a:t>
            </a:r>
            <a:endParaRPr lang="en-US" sz="1200" b="1" kern="1200" dirty="0">
              <a:solidFill>
                <a:schemeClr val="tx1"/>
              </a:solidFill>
              <a:effectLst/>
              <a:latin typeface="+mn-lt"/>
              <a:ea typeface="+mn-ea"/>
              <a:cs typeface="+mn-cs"/>
            </a:endParaRPr>
          </a:p>
          <a:p>
            <a:pPr>
              <a:lnSpc>
                <a:spcPct val="100000"/>
              </a:lnSpc>
              <a:spcBef>
                <a:spcPts val="0"/>
              </a:spcBef>
              <a:spcAft>
                <a:spcPts val="0"/>
              </a:spcAft>
            </a:pPr>
            <a:r>
              <a:rPr lang="en-US" sz="1200" b="1" kern="1200" dirty="0">
                <a:solidFill>
                  <a:schemeClr val="tx1"/>
                </a:solidFill>
                <a:effectLst/>
                <a:latin typeface="+mn-lt"/>
                <a:ea typeface="+mn-ea"/>
                <a:cs typeface="+mn-cs"/>
              </a:rPr>
              <a:t> </a:t>
            </a:r>
          </a:p>
          <a:p>
            <a:pPr>
              <a:lnSpc>
                <a:spcPct val="100000"/>
              </a:lnSpc>
              <a:spcBef>
                <a:spcPts val="0"/>
              </a:spcBef>
              <a:spcAft>
                <a:spcPts val="0"/>
              </a:spcAft>
            </a:pPr>
            <a:r>
              <a:rPr lang="en-US" sz="1200" b="0" kern="1200" dirty="0">
                <a:solidFill>
                  <a:schemeClr val="tx1"/>
                </a:solidFill>
                <a:effectLst/>
                <a:latin typeface="+mn-lt"/>
                <a:ea typeface="+mn-ea"/>
                <a:cs typeface="+mn-cs"/>
              </a:rPr>
              <a:t>Using E-OSC components – Stress Continuum Model, OSCAR Communication, COSFA, Resilience building skills (Mindfulness, Flexible Thinking, and Effective Coping), Core Leader Functions and awareness of resources, answer the Peer to Peer Support Questions below.</a:t>
            </a:r>
            <a:endParaRPr lang="en-US" sz="1200" b="1" kern="1200" dirty="0">
              <a:solidFill>
                <a:schemeClr val="tx1"/>
              </a:solidFill>
              <a:effectLst/>
              <a:latin typeface="+mn-lt"/>
              <a:ea typeface="+mn-ea"/>
              <a:cs typeface="+mn-cs"/>
            </a:endParaRPr>
          </a:p>
          <a:p>
            <a:pPr lvl="0" eaLnBrk="1" hangingPunct="1">
              <a:lnSpc>
                <a:spcPct val="100000"/>
              </a:lnSpc>
              <a:spcBef>
                <a:spcPts val="0"/>
              </a:spcBef>
              <a:spcAft>
                <a:spcPts val="0"/>
              </a:spcAft>
            </a:pPr>
            <a:endParaRPr lang="en-US" sz="1200" b="0" u="none" baseline="0" dirty="0">
              <a:latin typeface="+mn-lt"/>
            </a:endParaRPr>
          </a:p>
          <a:p>
            <a:pPr defTabSz="931774">
              <a:lnSpc>
                <a:spcPct val="100000"/>
              </a:lnSpc>
              <a:spcBef>
                <a:spcPts val="0"/>
              </a:spcBef>
              <a:spcAft>
                <a:spcPts val="0"/>
              </a:spcAft>
              <a:defRPr/>
            </a:pPr>
            <a:r>
              <a:rPr lang="en-US" sz="1200" b="1" u="sng" dirty="0">
                <a:latin typeface="+mn-lt"/>
              </a:rPr>
              <a:t>Identify roles:</a:t>
            </a:r>
          </a:p>
          <a:p>
            <a:pPr defTabSz="931774">
              <a:lnSpc>
                <a:spcPct val="100000"/>
              </a:lnSpc>
              <a:spcBef>
                <a:spcPts val="0"/>
              </a:spcBef>
              <a:spcAft>
                <a:spcPts val="0"/>
              </a:spcAft>
              <a:defRPr/>
            </a:pPr>
            <a:endParaRPr lang="en-US" sz="1200" dirty="0">
              <a:latin typeface="+mn-lt"/>
              <a:cs typeface="Arial" panose="020B0604020202020204" pitchFamily="34" charset="0"/>
            </a:endParaRPr>
          </a:p>
          <a:p>
            <a:pPr marL="0" lvl="1">
              <a:lnSpc>
                <a:spcPct val="100000"/>
              </a:lnSpc>
              <a:spcBef>
                <a:spcPts val="0"/>
              </a:spcBef>
              <a:spcAft>
                <a:spcPts val="0"/>
              </a:spcAft>
            </a:pPr>
            <a:r>
              <a:rPr lang="en-US" sz="1200" b="1" dirty="0">
                <a:latin typeface="+mn-lt"/>
                <a:cs typeface="Arial" panose="020B0604020202020204" pitchFamily="34" charset="0"/>
              </a:rPr>
              <a:t>Peer/CRT</a:t>
            </a:r>
            <a:r>
              <a:rPr lang="en-US" sz="1200" b="1" baseline="0" dirty="0">
                <a:latin typeface="+mn-lt"/>
                <a:cs typeface="Arial" panose="020B0604020202020204" pitchFamily="34" charset="0"/>
              </a:rPr>
              <a:t> </a:t>
            </a:r>
            <a:r>
              <a:rPr lang="en-US" sz="1200" b="1" dirty="0">
                <a:latin typeface="+mn-lt"/>
                <a:cs typeface="Arial" panose="020B0604020202020204" pitchFamily="34" charset="0"/>
              </a:rPr>
              <a:t>Member</a:t>
            </a:r>
          </a:p>
          <a:p>
            <a:pPr marL="174708"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An Individual will be seeking your assistance through buddy care</a:t>
            </a:r>
          </a:p>
          <a:p>
            <a:pPr marL="0" lvl="1">
              <a:lnSpc>
                <a:spcPct val="100000"/>
              </a:lnSpc>
              <a:spcBef>
                <a:spcPts val="0"/>
              </a:spcBef>
              <a:spcAft>
                <a:spcPts val="0"/>
              </a:spcAft>
            </a:pPr>
            <a:endParaRPr lang="en-US" sz="1200" dirty="0">
              <a:latin typeface="+mn-lt"/>
              <a:cs typeface="Arial" panose="020B0604020202020204" pitchFamily="34" charset="0"/>
            </a:endParaRPr>
          </a:p>
          <a:p>
            <a:pPr marL="0" lvl="1">
              <a:lnSpc>
                <a:spcPct val="100000"/>
              </a:lnSpc>
              <a:spcBef>
                <a:spcPts val="0"/>
              </a:spcBef>
              <a:spcAft>
                <a:spcPts val="0"/>
              </a:spcAft>
            </a:pPr>
            <a:r>
              <a:rPr lang="en-US" sz="1200" b="1" dirty="0">
                <a:latin typeface="+mn-lt"/>
                <a:cs typeface="Arial" panose="020B0604020202020204" pitchFamily="34" charset="0"/>
              </a:rPr>
              <a:t>Individual seeking Buddy</a:t>
            </a:r>
            <a:r>
              <a:rPr lang="en-US" sz="1200" b="1" baseline="0" dirty="0">
                <a:latin typeface="+mn-lt"/>
                <a:cs typeface="Arial" panose="020B0604020202020204" pitchFamily="34" charset="0"/>
              </a:rPr>
              <a:t> </a:t>
            </a:r>
            <a:r>
              <a:rPr lang="en-US" sz="1200" b="1" dirty="0">
                <a:latin typeface="+mn-lt"/>
                <a:cs typeface="Arial" panose="020B0604020202020204" pitchFamily="34" charset="0"/>
              </a:rPr>
              <a:t>Care </a:t>
            </a:r>
          </a:p>
          <a:p>
            <a:pPr marL="174708" lvl="1" indent="-174708">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You</a:t>
            </a:r>
            <a:r>
              <a:rPr lang="en-US" sz="1200" baseline="0" dirty="0">
                <a:latin typeface="+mn-lt"/>
                <a:cs typeface="Arial" panose="020B0604020202020204" pitchFamily="34" charset="0"/>
              </a:rPr>
              <a:t> will be provided a scenario to role play and seek out a Buddy Care interaction</a:t>
            </a:r>
            <a:endParaRPr lang="en-US" sz="1200" dirty="0">
              <a:latin typeface="+mn-lt"/>
              <a:cs typeface="Arial" panose="020B0604020202020204" pitchFamily="34" charset="0"/>
            </a:endParaRPr>
          </a:p>
          <a:p>
            <a:pPr lvl="0" eaLnBrk="1" hangingPunct="1">
              <a:lnSpc>
                <a:spcPct val="100000"/>
              </a:lnSpc>
              <a:spcBef>
                <a:spcPts val="0"/>
              </a:spcBef>
              <a:spcAft>
                <a:spcPts val="0"/>
              </a:spcAft>
            </a:pPr>
            <a:endParaRPr lang="en-US" sz="1200" b="1" u="non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Time Allotted: </a:t>
            </a:r>
            <a:r>
              <a:rPr lang="en-US" sz="1200" b="0" u="none" baseline="0" dirty="0">
                <a:latin typeface="+mn-lt"/>
              </a:rPr>
              <a:t>1 hour total- 40 minute for scenarios/20 minute debrief</a:t>
            </a:r>
            <a:endParaRPr lang="en-US" sz="1200" b="1" u="sng" baseline="0" dirty="0">
              <a:latin typeface="+mn-lt"/>
            </a:endParaRPr>
          </a:p>
          <a:p>
            <a:pPr lvl="0" eaLnBrk="1" hangingPunct="1">
              <a:lnSpc>
                <a:spcPct val="100000"/>
              </a:lnSpc>
              <a:spcBef>
                <a:spcPts val="0"/>
              </a:spcBef>
              <a:spcAft>
                <a:spcPts val="0"/>
              </a:spcAft>
            </a:pPr>
            <a:endParaRPr lang="en-US" sz="1200" b="0" u="none" baseline="0" dirty="0">
              <a:latin typeface="+mn-lt"/>
            </a:endParaRPr>
          </a:p>
          <a:p>
            <a:pPr lvl="0" eaLnBrk="1" hangingPunct="1">
              <a:lnSpc>
                <a:spcPct val="100000"/>
              </a:lnSpc>
              <a:spcBef>
                <a:spcPts val="0"/>
              </a:spcBef>
              <a:spcAft>
                <a:spcPts val="0"/>
              </a:spcAft>
            </a:pPr>
            <a:r>
              <a:rPr lang="en-US" sz="1200" b="1" u="sng" baseline="0" dirty="0">
                <a:latin typeface="+mn-lt"/>
              </a:rPr>
              <a:t>Discussion Questions: </a:t>
            </a:r>
          </a:p>
          <a:p>
            <a:pPr marL="0" indent="0">
              <a:lnSpc>
                <a:spcPct val="100000"/>
              </a:lnSpc>
              <a:spcBef>
                <a:spcPts val="0"/>
              </a:spcBef>
              <a:spcAft>
                <a:spcPts val="0"/>
              </a:spcAft>
              <a:buFont typeface="Arial" panose="020B0604020202020204" pitchFamily="34" charset="0"/>
              <a:buNone/>
            </a:pPr>
            <a:r>
              <a:rPr lang="en-US" sz="1200" dirty="0">
                <a:latin typeface="+mn-lt"/>
              </a:rPr>
              <a:t>-What are the issues?</a:t>
            </a:r>
          </a:p>
          <a:p>
            <a:pPr marL="0" indent="0">
              <a:lnSpc>
                <a:spcPct val="100000"/>
              </a:lnSpc>
              <a:spcBef>
                <a:spcPts val="0"/>
              </a:spcBef>
              <a:spcAft>
                <a:spcPts val="0"/>
              </a:spcAft>
              <a:buFont typeface="Arial" panose="020B0604020202020204" pitchFamily="34" charset="0"/>
              <a:buNone/>
            </a:pPr>
            <a:r>
              <a:rPr lang="en-US" sz="1200" b="0" u="none" baseline="0" dirty="0">
                <a:latin typeface="+mn-lt"/>
              </a:rPr>
              <a:t>-What zone is this individual(s)/unit in?</a:t>
            </a:r>
          </a:p>
          <a:p>
            <a:pPr marL="0" indent="0">
              <a:lnSpc>
                <a:spcPct val="100000"/>
              </a:lnSpc>
              <a:spcBef>
                <a:spcPts val="0"/>
              </a:spcBef>
              <a:spcAft>
                <a:spcPts val="0"/>
              </a:spcAft>
              <a:buFont typeface="Arial" panose="020B0604020202020204" pitchFamily="34" charset="0"/>
              <a:buNone/>
            </a:pPr>
            <a:r>
              <a:rPr lang="en-US" sz="1200" b="0" u="none" baseline="0" dirty="0">
                <a:latin typeface="+mn-lt"/>
              </a:rPr>
              <a:t>-What COSFA actions are needed (check, coordinate, cover, calm, connect, competence, confidence)</a:t>
            </a:r>
          </a:p>
          <a:p>
            <a:pPr marL="0" indent="0">
              <a:lnSpc>
                <a:spcPct val="100000"/>
              </a:lnSpc>
              <a:spcBef>
                <a:spcPts val="0"/>
              </a:spcBef>
              <a:spcAft>
                <a:spcPts val="0"/>
              </a:spcAft>
              <a:buFont typeface="Arial" panose="020B0604020202020204" pitchFamily="34" charset="0"/>
              <a:buNone/>
            </a:pPr>
            <a:r>
              <a:rPr lang="en-US" sz="1200" b="0" u="none" baseline="0" dirty="0">
                <a:latin typeface="+mn-lt"/>
              </a:rPr>
              <a:t>-What stress resilience and healthy coping techniques can be applied to help reduce these stress reactions?</a:t>
            </a:r>
          </a:p>
          <a:p>
            <a:pPr marL="0" indent="0">
              <a:lnSpc>
                <a:spcPct val="100000"/>
              </a:lnSpc>
              <a:spcBef>
                <a:spcPts val="0"/>
              </a:spcBef>
              <a:spcAft>
                <a:spcPts val="0"/>
              </a:spcAft>
              <a:buFont typeface="Arial" panose="020B0604020202020204" pitchFamily="34" charset="0"/>
              <a:buNone/>
            </a:pPr>
            <a:r>
              <a:rPr lang="en-US" sz="1200" b="0" u="none" baseline="0" dirty="0">
                <a:latin typeface="+mn-lt"/>
              </a:rPr>
              <a:t>-What are the risks if not addressed? (Use O-S-C-A-R communication)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latin typeface="+mn-lt"/>
              </a:rPr>
              <a:t>-What Five Core Leader Functions should be applied? (Strengthen, mitigate, identify, treat, re-integrate)</a:t>
            </a:r>
          </a:p>
          <a:p>
            <a:pPr marL="0" indent="0">
              <a:lnSpc>
                <a:spcPct val="100000"/>
              </a:lnSpc>
              <a:spcBef>
                <a:spcPts val="0"/>
              </a:spcBef>
              <a:spcAft>
                <a:spcPts val="0"/>
              </a:spcAft>
              <a:buFont typeface="Arial" panose="020B0604020202020204" pitchFamily="34" charset="0"/>
              <a:buNone/>
            </a:pPr>
            <a:r>
              <a:rPr lang="en-US" sz="1200" b="0" u="none" baseline="0" dirty="0">
                <a:latin typeface="+mn-lt"/>
              </a:rPr>
              <a:t>-What follow-up actions are needed, or should be taken?</a:t>
            </a: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73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Video: It's Not About the Nail</a:t>
            </a:r>
          </a:p>
          <a:p>
            <a:pPr defTabSz="931774">
              <a:lnSpc>
                <a:spcPct val="100000"/>
              </a:lnSpc>
              <a:spcBef>
                <a:spcPts val="0"/>
              </a:spcBef>
              <a:spcAft>
                <a:spcPts val="0"/>
              </a:spcAft>
              <a:defRPr/>
            </a:pPr>
            <a:endParaRPr lang="en-US" sz="1200" b="0"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Title: </a:t>
            </a:r>
            <a:r>
              <a:rPr lang="en-US" sz="1200" b="0" dirty="0">
                <a:latin typeface="+mn-lt"/>
                <a:cs typeface="Arial" panose="020B0604020202020204" pitchFamily="34" charset="0"/>
              </a:rPr>
              <a:t>It's</a:t>
            </a:r>
            <a:r>
              <a:rPr lang="en-US" sz="1200" b="0" baseline="0" dirty="0">
                <a:latin typeface="+mn-lt"/>
                <a:cs typeface="Arial" panose="020B0604020202020204" pitchFamily="34" charset="0"/>
              </a:rPr>
              <a:t> Not About The Nail- Jason Headley</a:t>
            </a:r>
            <a:endParaRPr lang="en-US" sz="1200"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Description: </a:t>
            </a:r>
            <a:r>
              <a:rPr lang="en-US" sz="1200" b="0" dirty="0">
                <a:latin typeface="+mn-lt"/>
                <a:cs typeface="Arial" panose="020B0604020202020204" pitchFamily="34" charset="0"/>
              </a:rPr>
              <a:t>Have you ever had</a:t>
            </a:r>
            <a:r>
              <a:rPr lang="en-US" sz="1200" b="0" baseline="0" dirty="0">
                <a:latin typeface="+mn-lt"/>
                <a:cs typeface="Arial" panose="020B0604020202020204" pitchFamily="34" charset="0"/>
              </a:rPr>
              <a:t> a conversation where you just want to vent and have someone listen? This video is a great example of the "righting reflex." A reflexive action of trying to help another person by providing solutions to their problems even if other person isn't looking for a solution or ready to accept the solution. </a:t>
            </a:r>
          </a:p>
          <a:p>
            <a:pPr defTabSz="931774">
              <a:lnSpc>
                <a:spcPct val="100000"/>
              </a:lnSpc>
              <a:spcBef>
                <a:spcPts val="0"/>
              </a:spcBef>
              <a:spcAft>
                <a:spcPts val="0"/>
              </a:spcAft>
              <a:defRPr/>
            </a:pPr>
            <a:r>
              <a:rPr lang="en-US" sz="1200" b="1" dirty="0">
                <a:latin typeface="+mn-lt"/>
                <a:cs typeface="Arial" panose="020B0604020202020204" pitchFamily="34" charset="0"/>
              </a:rPr>
              <a:t>Source: </a:t>
            </a:r>
            <a:r>
              <a:rPr lang="en-US" sz="1200" kern="1200" dirty="0">
                <a:solidFill>
                  <a:schemeClr val="tx1"/>
                </a:solidFill>
                <a:effectLst/>
                <a:latin typeface="+mn-lt"/>
                <a:ea typeface="+mn-ea"/>
                <a:cs typeface="+mn-cs"/>
              </a:rPr>
              <a:t>YouTube; jasonheadley.com</a:t>
            </a:r>
            <a:endParaRPr lang="en-US" sz="1200" b="1" dirty="0">
              <a:latin typeface="+mn-lt"/>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baseline="0" dirty="0">
                <a:latin typeface="+mn-lt"/>
                <a:cs typeface="Arial" panose="020B0604020202020204" pitchFamily="34" charset="0"/>
              </a:rPr>
              <a:t>Link: </a:t>
            </a:r>
            <a:r>
              <a:rPr lang="en-US" sz="1200" u="sng" kern="1200" dirty="0">
                <a:solidFill>
                  <a:schemeClr val="tx1"/>
                </a:solidFill>
                <a:effectLst/>
                <a:latin typeface="+mn-lt"/>
                <a:ea typeface="+mn-ea"/>
                <a:cs typeface="+mn-cs"/>
                <a:hlinkClick r:id="rId3"/>
              </a:rPr>
              <a:t>https://www.youtube.com/watch?v=-4EDhdAHrOg</a:t>
            </a:r>
            <a:endParaRPr lang="en-US" sz="1200" b="1"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Time Allotted: </a:t>
            </a:r>
            <a:r>
              <a:rPr lang="en-US" sz="1200" b="0" dirty="0">
                <a:latin typeface="+mn-lt"/>
                <a:cs typeface="Arial" panose="020B0604020202020204" pitchFamily="34" charset="0"/>
              </a:rPr>
              <a:t>3 Minutes </a:t>
            </a:r>
          </a:p>
          <a:p>
            <a:pPr defTabSz="931774">
              <a:lnSpc>
                <a:spcPct val="100000"/>
              </a:lnSpc>
              <a:spcBef>
                <a:spcPts val="0"/>
              </a:spcBef>
              <a:spcAft>
                <a:spcPts val="0"/>
              </a:spcAft>
              <a:defRPr/>
            </a:pPr>
            <a:endParaRPr lang="en-US" sz="1200" b="1" dirty="0">
              <a:latin typeface="+mn-lt"/>
              <a:cs typeface="Arial" panose="020B0604020202020204" pitchFamily="34" charset="0"/>
            </a:endParaRPr>
          </a:p>
          <a:p>
            <a:pPr defTabSz="931774">
              <a:lnSpc>
                <a:spcPct val="100000"/>
              </a:lnSpc>
              <a:spcBef>
                <a:spcPts val="0"/>
              </a:spcBef>
              <a:spcAft>
                <a:spcPts val="0"/>
              </a:spcAft>
              <a:defRPr/>
            </a:pPr>
            <a:r>
              <a:rPr lang="en-US" sz="1200" b="1" dirty="0">
                <a:latin typeface="+mn-lt"/>
                <a:cs typeface="Arial" panose="020B0604020202020204" pitchFamily="34" charset="0"/>
              </a:rPr>
              <a:t>Discussion</a:t>
            </a:r>
            <a:r>
              <a:rPr lang="en-US" sz="1200" b="1" baseline="0" dirty="0">
                <a:latin typeface="+mn-lt"/>
                <a:cs typeface="Arial" panose="020B0604020202020204" pitchFamily="34" charset="0"/>
              </a:rPr>
              <a:t> Questions:</a:t>
            </a:r>
          </a:p>
          <a:p>
            <a:pPr defTabSz="931774">
              <a:lnSpc>
                <a:spcPct val="100000"/>
              </a:lnSpc>
              <a:spcBef>
                <a:spcPts val="0"/>
              </a:spcBef>
              <a:spcAft>
                <a:spcPts val="0"/>
              </a:spcAft>
              <a:defRPr/>
            </a:pPr>
            <a:r>
              <a:rPr lang="en-US" sz="1200" b="0" dirty="0">
                <a:latin typeface="+mn-lt"/>
                <a:cs typeface="Arial" panose="020B0604020202020204" pitchFamily="34" charset="0"/>
              </a:rPr>
              <a:t>-Do you try to fix or solve things?</a:t>
            </a:r>
          </a:p>
          <a:p>
            <a:pPr defTabSz="931774">
              <a:lnSpc>
                <a:spcPct val="100000"/>
              </a:lnSpc>
              <a:spcBef>
                <a:spcPts val="0"/>
              </a:spcBef>
              <a:spcAft>
                <a:spcPts val="0"/>
              </a:spcAft>
              <a:defRPr/>
            </a:pPr>
            <a:r>
              <a:rPr lang="en-US" sz="1200" b="0" dirty="0">
                <a:latin typeface="+mn-lt"/>
                <a:cs typeface="Arial" panose="020B0604020202020204" pitchFamily="34" charset="0"/>
              </a:rPr>
              <a:t>-Think of a time when someone listened to you with empathy and without trying to "fix"</a:t>
            </a:r>
            <a:r>
              <a:rPr lang="en-US" sz="1200" b="0" baseline="0" dirty="0">
                <a:latin typeface="+mn-lt"/>
                <a:cs typeface="Arial" panose="020B0604020202020204" pitchFamily="34" charset="0"/>
              </a:rPr>
              <a:t> your problems, what was this experience like for you?</a:t>
            </a:r>
            <a:endParaRPr lang="en-US" sz="1200" b="0" dirty="0">
              <a:latin typeface="+mn-lt"/>
              <a:cs typeface="Arial" panose="020B0604020202020204" pitchFamily="34" charset="0"/>
            </a:endParaRPr>
          </a:p>
        </p:txBody>
      </p:sp>
    </p:spTree>
    <p:extLst>
      <p:ext uri="{BB962C8B-B14F-4D97-AF65-F5344CB8AC3E}">
        <p14:creationId xmlns:p14="http://schemas.microsoft.com/office/powerpoint/2010/main" val="326448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r>
              <a:rPr lang="en-US" dirty="0">
                <a:cs typeface="Calibri"/>
              </a:rPr>
              <a:t>D8 CHAPLAIN: 504-671-2001 or 618-225-7887</a:t>
            </a:r>
          </a:p>
          <a:p>
            <a:endParaRPr lang="en-US" dirty="0">
              <a:cs typeface="Calibri"/>
            </a:endParaRPr>
          </a:p>
          <a:p>
            <a:r>
              <a:rPr lang="en-US" dirty="0"/>
              <a:t>ATC Clinic: (251) 441-6725</a:t>
            </a:r>
          </a:p>
          <a:p>
            <a:endParaRPr lang="en-US" dirty="0">
              <a:cs typeface="Calibri"/>
            </a:endParaRPr>
          </a:p>
          <a:p>
            <a:r>
              <a:rPr lang="en-US" b="1" dirty="0"/>
              <a:t>WL# 202-475-5100, press 4 for D8</a:t>
            </a:r>
            <a:endParaRPr lang="en-US" dirty="0"/>
          </a:p>
        </p:txBody>
      </p:sp>
      <p:sp>
        <p:nvSpPr>
          <p:cNvPr id="4" name="Slide Number Placeholder 3"/>
          <p:cNvSpPr>
            <a:spLocks noGrp="1"/>
          </p:cNvSpPr>
          <p:nvPr>
            <p:ph type="sldNum" sz="quarter" idx="10"/>
          </p:nvPr>
        </p:nvSpPr>
        <p:spPr/>
        <p:txBody>
          <a:bodyPr/>
          <a:lstStyle/>
          <a:p>
            <a:fld id="{4A5BA9AB-ABE9-446B-AD18-3E1DA3A1F31F}" type="slidenum">
              <a:rPr lang="en-US" smtClean="0"/>
              <a:t>16</a:t>
            </a:fld>
            <a:endParaRPr lang="en-US"/>
          </a:p>
        </p:txBody>
      </p:sp>
    </p:spTree>
    <p:extLst>
      <p:ext uri="{BB962C8B-B14F-4D97-AF65-F5344CB8AC3E}">
        <p14:creationId xmlns:p14="http://schemas.microsoft.com/office/powerpoint/2010/main" val="102870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ts val="0"/>
              </a:spcBef>
              <a:spcAft>
                <a:spcPts val="0"/>
              </a:spcAft>
            </a:pPr>
            <a:endParaRPr lang="en-US" sz="1200" b="0" u="none" baseline="0" dirty="0">
              <a:latin typeface="+mn-lt"/>
            </a:endParaRPr>
          </a:p>
        </p:txBody>
      </p:sp>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DC63-3C42-4748-AEA2-132E7F4F3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86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18</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Buddy</a:t>
            </a:r>
            <a:r>
              <a:rPr lang="en-US" sz="1200" b="1" u="sng" baseline="0" dirty="0">
                <a:latin typeface="+mn-lt"/>
                <a:cs typeface="Arial" pitchFamily="34" charset="0"/>
              </a:rPr>
              <a:t> Care Scenario</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The purpose of this exercise is to practice a Buddy Care interaction</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to directly engage a peer exhibiting signs of stress.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Using</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Stress Continuum Model, COSFA, Core Leader Functions,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OSCAR Communication, Resilience building skills (mindfulness, flexible thinking, and effective coping),</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and awareness of resources, answer the questions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What are the issues?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stress zone is this individual(s)/unit in?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COSFA actions are needed? (Check, coordinate, cover, calm, connect, competence, confidence)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What stress resilience and healthy coping techniques can be applied to help reduce these stress reactions?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are the risks if not addressed? (Use O-S-C-A-R communication)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Five Core Leader Functions should be applied? (Strengthen, mitigate, identify, treat, re-integrate)</a:t>
            </a:r>
          </a:p>
          <a:p>
            <a:pPr marL="171450" indent="-171450">
              <a:buFont typeface="Arial" panose="020B0604020202020204" pitchFamily="34" charset="0"/>
              <a:buChar char="•"/>
            </a:pPr>
            <a:r>
              <a:rPr lang="en-US" b="0" kern="1200" dirty="0">
                <a:effectLst/>
              </a:rPr>
              <a:t>What follow-up actions </a:t>
            </a:r>
            <a:r>
              <a:rPr lang="en-US" dirty="0"/>
              <a:t>and resources are needed?</a:t>
            </a:r>
            <a:endParaRPr lang="en-US" dirty="0">
              <a:cs typeface="Calibri"/>
            </a:endParaRPr>
          </a:p>
          <a:p>
            <a:pPr marL="171450" indent="-171450">
              <a:buFont typeface="Arial" panose="020B0604020202020204" pitchFamily="34" charset="0"/>
              <a:buChar cha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Buddy Care Scenario:</a:t>
            </a:r>
          </a:p>
          <a:p>
            <a:pPr marL="0" indent="0">
              <a:lnSpc>
                <a:spcPct val="100000"/>
              </a:lnSpc>
              <a:spcBef>
                <a:spcPts val="0"/>
              </a:spcBef>
              <a:spcAft>
                <a:spcPts val="0"/>
              </a:spcAft>
              <a:buNone/>
            </a:pPr>
            <a:r>
              <a:rPr lang="en-US" sz="1200" dirty="0">
                <a:latin typeface="+mn-lt"/>
                <a:cs typeface="Arial" pitchFamily="34" charset="0"/>
              </a:rPr>
              <a:t>A PO3 is brand new to the command and is replacing a position that was gapped for eight months. He just checked in a week ago from C school and found out the deployment was moved up, and the ship is leaving in a month instead of six months. He found out during his PCS move that his mother has cancer. He has nothing ready for deployment but wants to take emergency leave to be with his mother. He has not completed the command check-in process, spending all his time on the phone with his family. He decides to seek assistance by using the Stress-o-Meter (SoM) and asks to be contacted by an E-OSC/CRT team member.</a:t>
            </a:r>
          </a:p>
          <a:p>
            <a:pPr marL="0" indent="0">
              <a:lnSpc>
                <a:spcPct val="100000"/>
              </a:lnSpc>
              <a:spcBef>
                <a:spcPts val="0"/>
              </a:spcBef>
              <a:spcAft>
                <a:spcPts val="0"/>
              </a:spcAft>
              <a:buNone/>
            </a:pPr>
            <a:endParaRPr lang="en-US" sz="1200" dirty="0">
              <a:latin typeface="+mn-lt"/>
              <a:cs typeface="Arial" pitchFamily="34" charset="0"/>
            </a:endParaRPr>
          </a:p>
          <a:p>
            <a:pPr marL="0" indent="0">
              <a:lnSpc>
                <a:spcPct val="100000"/>
              </a:lnSpc>
              <a:spcBef>
                <a:spcPts val="0"/>
              </a:spcBef>
              <a:spcAft>
                <a:spcPts val="0"/>
              </a:spcAft>
              <a:buNone/>
            </a:pPr>
            <a:r>
              <a:rPr lang="en-US" sz="1200" dirty="0">
                <a:latin typeface="+mn-lt"/>
                <a:cs typeface="Arial" pitchFamily="34" charset="0"/>
              </a:rPr>
              <a:t>You receive an email from someone who has completed the SoM requesting your assistance to speak with them. The only information that is provided to you is that they are currently in the orange zone. How do you handle this request?</a:t>
            </a:r>
          </a:p>
          <a:p>
            <a:pPr marL="0" indent="0">
              <a:lnSpc>
                <a:spcPct val="120000"/>
              </a:lnSpc>
              <a:spcBef>
                <a:spcPts val="0"/>
              </a:spcBef>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a:latin typeface="+mn-lt"/>
              </a:rPr>
              <a:t>Time Allotted: </a:t>
            </a:r>
            <a:r>
              <a:rPr lang="en-US" sz="1200" b="0" u="none" baseline="0" dirty="0">
                <a:latin typeface="+mn-lt"/>
              </a:rPr>
              <a:t>10 minutes</a:t>
            </a:r>
            <a:endParaRPr lang="en-US" sz="1200" dirty="0">
              <a:latin typeface="+mn-lt"/>
              <a:cs typeface="Arial" pitchFamily="34" charset="0"/>
            </a:endParaRPr>
          </a:p>
        </p:txBody>
      </p:sp>
    </p:spTree>
    <p:extLst>
      <p:ext uri="{BB962C8B-B14F-4D97-AF65-F5344CB8AC3E}">
        <p14:creationId xmlns:p14="http://schemas.microsoft.com/office/powerpoint/2010/main" val="126292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19</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Buddy</a:t>
            </a:r>
            <a:r>
              <a:rPr lang="en-US" sz="1200" b="1" u="sng" baseline="0" dirty="0">
                <a:latin typeface="+mn-lt"/>
                <a:cs typeface="Arial" pitchFamily="34" charset="0"/>
              </a:rPr>
              <a:t> Care Scenario</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purpose of this exercise is to practice a</a:t>
            </a:r>
            <a:r>
              <a:rPr lang="en-US" sz="1200" b="0" kern="1200" baseline="0" dirty="0">
                <a:solidFill>
                  <a:schemeClr val="tx1"/>
                </a:solidFill>
                <a:effectLst/>
                <a:latin typeface="+mn-lt"/>
                <a:ea typeface="+mn-ea"/>
                <a:cs typeface="+mn-cs"/>
              </a:rPr>
              <a:t> Buddy Care interaction</a:t>
            </a:r>
            <a:r>
              <a:rPr lang="en-US" sz="1200" b="0" kern="1200" dirty="0">
                <a:solidFill>
                  <a:schemeClr val="tx1"/>
                </a:solidFill>
                <a:effectLst/>
                <a:latin typeface="+mn-lt"/>
                <a:ea typeface="+mn-ea"/>
                <a:cs typeface="+mn-cs"/>
              </a:rPr>
              <a:t> to directly engage a peer exhibiting signs of stress.</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Using</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Stress Continuum Model, COSFA, Core</a:t>
            </a:r>
            <a:r>
              <a:rPr lang="en-US" sz="1200" b="0" kern="1200" baseline="0" dirty="0">
                <a:solidFill>
                  <a:schemeClr val="tx1"/>
                </a:solidFill>
                <a:effectLst/>
                <a:latin typeface="+mn-lt"/>
                <a:ea typeface="+mn-ea"/>
                <a:cs typeface="+mn-cs"/>
              </a:rPr>
              <a:t> Leader Functions, </a:t>
            </a:r>
            <a:r>
              <a:rPr lang="en-US" sz="1200" b="0" kern="1200" dirty="0">
                <a:solidFill>
                  <a:schemeClr val="tx1"/>
                </a:solidFill>
                <a:effectLst/>
                <a:latin typeface="+mn-lt"/>
                <a:ea typeface="+mn-ea"/>
                <a:cs typeface="+mn-cs"/>
              </a:rPr>
              <a:t>OSCAR Communication, Resilience building skills (mindfulness, flexible thinking, and effective coping), and awareness of resources, answer the questions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What are the issues?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stress zone is this individual(s)/unit in?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COSFA actions are needed? (Check, coordinate, cover, calm, connect, competence, confidence)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What stress resilience and healthy coping techniques can be applied to help reduce these stress reactions?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are the risks if not addressed? (Use O-S-C-A-R communication)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Five Core Leader Functions should be applied? (Strengthen, mitigate, identify, treat, re-integrate)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follow-up actions </a:t>
            </a:r>
            <a:r>
              <a:rPr lang="en-US" dirty="0"/>
              <a:t>and resources are </a:t>
            </a:r>
            <a:r>
              <a:rPr lang="en-US" sz="1200" b="0" kern="1200" dirty="0">
                <a:solidFill>
                  <a:schemeClr val="tx1"/>
                </a:solidFill>
                <a:effectLst/>
                <a:latin typeface="+mn-lt"/>
                <a:ea typeface="+mn-ea"/>
                <a:cs typeface="+mn-cs"/>
              </a:rPr>
              <a:t>needed</a:t>
            </a:r>
            <a:r>
              <a:rPr lang="en-US" dirty="0"/>
              <a:t>?</a:t>
            </a:r>
            <a:endParaRPr lang="en-US" sz="12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indent="0">
              <a:lnSpc>
                <a:spcPct val="100000"/>
              </a:lnSpc>
              <a:spcBef>
                <a:spcPts val="0"/>
              </a:spcBef>
              <a:buFont typeface="Arial" panose="020B0604020202020204" pitchFamily="34" charset="0"/>
              <a:buNone/>
            </a:pPr>
            <a:r>
              <a:rPr lang="en-US" sz="1200" b="1" u="sng" dirty="0">
                <a:latin typeface="+mn-lt"/>
                <a:cs typeface="Arial" pitchFamily="34" charset="0"/>
              </a:rPr>
              <a:t>Buddy Care Scenario:</a:t>
            </a:r>
          </a:p>
          <a:p>
            <a:pPr marL="0" indent="0">
              <a:lnSpc>
                <a:spcPct val="100000"/>
              </a:lnSpc>
              <a:spcBef>
                <a:spcPts val="0"/>
              </a:spcBef>
              <a:buNone/>
            </a:pPr>
            <a:r>
              <a:rPr lang="en-US" sz="1200" dirty="0">
                <a:latin typeface="+mn-lt"/>
                <a:cs typeface="Arial" pitchFamily="34" charset="0"/>
              </a:rPr>
              <a:t>Five weeks prior to the completion of his deployment, BM3 Tripod was notified that his best friend, who he had known since they learned to walk, was tragically killed in an automobile accident. BM3 was going to miss the funeral by three weeks and there was no possible way to get BM3 Tripod back any quicker. BM3 Tripod was distraught, unfocused on work. He was angry that he lost his best friend and could not say goodbye. He did not think his command cared. He is walking down the p-way when his LPO stops him and asked if he completed his PMS. BM3 starts yelling and screaming at his LPO, with mild aggression.</a:t>
            </a:r>
          </a:p>
          <a:p>
            <a:pPr marL="0" indent="0">
              <a:lnSpc>
                <a:spcPct val="100000"/>
              </a:lnSpc>
              <a:spcBef>
                <a:spcPts val="0"/>
              </a:spcBef>
              <a:buNone/>
            </a:pPr>
            <a:endParaRPr lang="en-US" sz="1200" dirty="0">
              <a:latin typeface="+mn-lt"/>
              <a:cs typeface="Arial" pitchFamily="34" charset="0"/>
            </a:endParaRPr>
          </a:p>
          <a:p>
            <a:pPr marL="0" indent="0">
              <a:lnSpc>
                <a:spcPct val="100000"/>
              </a:lnSpc>
              <a:spcBef>
                <a:spcPts val="0"/>
              </a:spcBef>
              <a:buNone/>
            </a:pPr>
            <a:r>
              <a:rPr lang="en-US" sz="1200" dirty="0">
                <a:latin typeface="+mn-lt"/>
                <a:cs typeface="Arial" pitchFamily="34" charset="0"/>
              </a:rPr>
              <a:t>You see BM3 Tripod and his LPO talking in the p-way talking. You notice how upset BM3 got after his LPO questioned him so you decide to confront him as he walks away. How do you handle this situation? </a:t>
            </a:r>
          </a:p>
          <a:p>
            <a:pPr marL="0" indent="0">
              <a:lnSpc>
                <a:spcPct val="100000"/>
              </a:lnSpc>
              <a:spcBef>
                <a:spcPts val="0"/>
              </a:spcBef>
              <a:buNone/>
            </a:pPr>
            <a:endParaRPr lang="en-US" sz="1200"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Time Allotted: </a:t>
            </a:r>
            <a:r>
              <a:rPr lang="en-US" sz="1200" b="0" u="none" baseline="0">
                <a:latin typeface="+mn-lt"/>
              </a:rPr>
              <a:t>10 minutes</a:t>
            </a:r>
            <a:endParaRPr lang="en-US" sz="1200">
              <a:latin typeface="+mn-lt"/>
              <a:cs typeface="Arial" pitchFamily="34" charset="0"/>
            </a:endParaRPr>
          </a:p>
          <a:p>
            <a:pPr marL="0" indent="0">
              <a:lnSpc>
                <a:spcPct val="100000"/>
              </a:lnSpc>
              <a:spcBef>
                <a:spcPts val="0"/>
              </a:spcBef>
              <a:buNone/>
            </a:pPr>
            <a:endParaRPr lang="en-US" sz="1200" dirty="0">
              <a:latin typeface="+mn-lt"/>
              <a:cs typeface="Arial" pitchFamily="34" charset="0"/>
            </a:endParaRPr>
          </a:p>
          <a:p>
            <a:pPr marL="0" indent="0">
              <a:lnSpc>
                <a:spcPct val="100000"/>
              </a:lnSpc>
              <a:spcBef>
                <a:spcPts val="0"/>
              </a:spcBef>
              <a:buNone/>
            </a:pPr>
            <a:endParaRPr lang="en-US" sz="1200" dirty="0">
              <a:latin typeface="+mn-lt"/>
              <a:cs typeface="Arial" pitchFamily="34" charset="0"/>
            </a:endParaRPr>
          </a:p>
        </p:txBody>
      </p:sp>
    </p:spTree>
    <p:extLst>
      <p:ext uri="{BB962C8B-B14F-4D97-AF65-F5344CB8AC3E}">
        <p14:creationId xmlns:p14="http://schemas.microsoft.com/office/powerpoint/2010/main" val="9585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a:latin typeface="+mn-lt"/>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a:latin typeface="+mn-lt"/>
            </a:endParaRPr>
          </a:p>
          <a:p>
            <a:pPr marL="171450" lvl="0" indent="-171450">
              <a:lnSpc>
                <a:spcPct val="100000"/>
              </a:lnSpc>
              <a:spcBef>
                <a:spcPts val="0"/>
              </a:spcBef>
              <a:spcAft>
                <a:spcPts val="0"/>
              </a:spcAft>
              <a:buFont typeface="Arial" panose="020B0604020202020204" pitchFamily="34" charset="0"/>
              <a:buChar char="•"/>
            </a:pPr>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what breaking the code of silence is and </a:t>
            </a:r>
            <a:r>
              <a:rPr lang="en-US" sz="1200" b="1" kern="1200" dirty="0">
                <a:solidFill>
                  <a:schemeClr val="tx1"/>
                </a:solidFill>
                <a:effectLst/>
                <a:latin typeface="+mn-lt"/>
                <a:ea typeface="+mn-ea"/>
                <a:cs typeface="+mn-cs"/>
              </a:rPr>
              <a:t>IDENTIFY </a:t>
            </a:r>
            <a:r>
              <a:rPr lang="en-US" sz="1200" kern="1200" dirty="0">
                <a:solidFill>
                  <a:schemeClr val="tx1"/>
                </a:solidFill>
                <a:effectLst/>
                <a:latin typeface="+mn-lt"/>
                <a:ea typeface="+mn-ea"/>
                <a:cs typeface="+mn-cs"/>
              </a:rPr>
              <a:t>the barriers to asking for help and addressing unhealthy stress</a:t>
            </a: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DEFINE </a:t>
            </a:r>
            <a:r>
              <a:rPr lang="en-US" sz="1200" dirty="0">
                <a:latin typeface="+mn-lt"/>
                <a:cs typeface="Arial" panose="020B0604020202020204" pitchFamily="34" charset="0"/>
              </a:rPr>
              <a:t>and</a:t>
            </a:r>
            <a:r>
              <a:rPr lang="en-US" sz="1200" b="1" dirty="0">
                <a:latin typeface="+mn-lt"/>
                <a:cs typeface="Arial" panose="020B0604020202020204" pitchFamily="34" charset="0"/>
              </a:rPr>
              <a:t> DISCUSS </a:t>
            </a:r>
            <a:r>
              <a:rPr lang="en-US" sz="1200" dirty="0">
                <a:latin typeface="+mn-lt"/>
                <a:cs typeface="Arial" panose="020B0604020202020204" pitchFamily="34" charset="0"/>
              </a:rPr>
              <a:t>what buddy care (peer-to-peer support) is and is not </a:t>
            </a:r>
          </a:p>
          <a:p>
            <a:pPr marL="17145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DISCUSS </a:t>
            </a:r>
            <a:r>
              <a:rPr lang="en-US" sz="1200" dirty="0">
                <a:latin typeface="+mn-lt"/>
                <a:cs typeface="Arial" panose="020B0604020202020204" pitchFamily="34" charset="0"/>
              </a:rPr>
              <a:t>and </a:t>
            </a:r>
            <a:r>
              <a:rPr lang="en-US" sz="1200" b="1" dirty="0">
                <a:latin typeface="+mn-lt"/>
                <a:cs typeface="Arial" panose="020B0604020202020204" pitchFamily="34" charset="0"/>
              </a:rPr>
              <a:t>EXPLAIN </a:t>
            </a:r>
            <a:r>
              <a:rPr lang="en-US" sz="1200" dirty="0">
                <a:latin typeface="+mn-lt"/>
                <a:cs typeface="Arial" panose="020B0604020202020204" pitchFamily="34" charset="0"/>
              </a:rPr>
              <a:t>what encompasses a buddy care interaction </a:t>
            </a: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EXPLAIN </a:t>
            </a:r>
            <a:r>
              <a:rPr lang="en-US" sz="1200" dirty="0">
                <a:latin typeface="+mn-lt"/>
                <a:cs typeface="Arial" panose="020B0604020202020204" pitchFamily="34" charset="0"/>
              </a:rPr>
              <a:t>and </a:t>
            </a:r>
            <a:r>
              <a:rPr lang="en-US" sz="1200" b="1" dirty="0">
                <a:latin typeface="+mn-lt"/>
                <a:cs typeface="Arial" panose="020B0604020202020204" pitchFamily="34" charset="0"/>
              </a:rPr>
              <a:t>DISCUSS </a:t>
            </a:r>
            <a:r>
              <a:rPr lang="en-US" sz="1200" dirty="0">
                <a:latin typeface="+mn-lt"/>
                <a:cs typeface="Arial" panose="020B0604020202020204" pitchFamily="34" charset="0"/>
              </a:rPr>
              <a:t>what confidential communication is and when to refer to proper consultants</a:t>
            </a: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IDENTIFY </a:t>
            </a:r>
            <a:r>
              <a:rPr lang="en-US" sz="1200" dirty="0">
                <a:latin typeface="+mn-lt"/>
                <a:cs typeface="Arial" panose="020B0604020202020204" pitchFamily="34" charset="0"/>
              </a:rPr>
              <a:t>and </a:t>
            </a:r>
            <a:r>
              <a:rPr lang="en-US" sz="1200" b="1" dirty="0">
                <a:latin typeface="+mn-lt"/>
                <a:cs typeface="Arial" panose="020B0604020202020204" pitchFamily="34" charset="0"/>
              </a:rPr>
              <a:t>DISCUSS </a:t>
            </a:r>
            <a:r>
              <a:rPr lang="en-US" sz="1200" dirty="0">
                <a:latin typeface="+mn-lt"/>
                <a:cs typeface="Arial" panose="020B0604020202020204" pitchFamily="34" charset="0"/>
              </a:rPr>
              <a:t>available sources of social support</a:t>
            </a: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EXPLAIN</a:t>
            </a:r>
            <a:r>
              <a:rPr lang="en-US" sz="1200" dirty="0">
                <a:latin typeface="+mn-lt"/>
                <a:cs typeface="Arial" panose="020B0604020202020204" pitchFamily="34" charset="0"/>
              </a:rPr>
              <a:t> what empathic listening is and </a:t>
            </a:r>
            <a:r>
              <a:rPr lang="en-US" sz="1200" b="1" dirty="0">
                <a:latin typeface="+mn-lt"/>
                <a:cs typeface="Arial" panose="020B0604020202020204" pitchFamily="34" charset="0"/>
              </a:rPr>
              <a:t>DISCUSS</a:t>
            </a:r>
            <a:r>
              <a:rPr lang="en-US" sz="1200" dirty="0">
                <a:latin typeface="+mn-lt"/>
                <a:cs typeface="Arial" panose="020B0604020202020204" pitchFamily="34" charset="0"/>
              </a:rPr>
              <a:t> how to listen with empathy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IDENTIFY </a:t>
            </a:r>
            <a:r>
              <a:rPr lang="en-US" sz="1200" dirty="0">
                <a:latin typeface="+mn-lt"/>
                <a:cs typeface="Arial" panose="020B0604020202020204" pitchFamily="34" charset="0"/>
              </a:rPr>
              <a:t>and </a:t>
            </a:r>
            <a:r>
              <a:rPr lang="en-US" sz="1200" b="1" dirty="0">
                <a:latin typeface="+mn-lt"/>
                <a:cs typeface="Arial" panose="020B0604020202020204" pitchFamily="34" charset="0"/>
              </a:rPr>
              <a:t>DISCUSS </a:t>
            </a:r>
            <a:r>
              <a:rPr lang="en-US" sz="1200" dirty="0">
                <a:latin typeface="+mn-lt"/>
                <a:cs typeface="Arial" panose="020B0604020202020204" pitchFamily="34" charset="0"/>
              </a:rPr>
              <a:t>available sources of social support</a:t>
            </a:r>
          </a:p>
          <a:p>
            <a:pPr marL="171450" lvl="0" indent="-171450">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PERFORM </a:t>
            </a:r>
            <a:r>
              <a:rPr lang="en-US" sz="1200" dirty="0">
                <a:latin typeface="+mn-lt"/>
                <a:cs typeface="Arial" panose="020B0604020202020204" pitchFamily="34" charset="0"/>
              </a:rPr>
              <a:t>a buddy care scenario through role-play within groups</a:t>
            </a:r>
          </a:p>
        </p:txBody>
      </p:sp>
    </p:spTree>
    <p:extLst>
      <p:ext uri="{BB962C8B-B14F-4D97-AF65-F5344CB8AC3E}">
        <p14:creationId xmlns:p14="http://schemas.microsoft.com/office/powerpoint/2010/main" val="146218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Barriers</a:t>
            </a:r>
            <a:r>
              <a:rPr lang="en-US" sz="1200" b="1" u="sng" baseline="0" dirty="0">
                <a:latin typeface="+mn-lt"/>
                <a:cs typeface="Arial" pitchFamily="34" charset="0"/>
              </a:rPr>
              <a:t> to Addressing Stress </a:t>
            </a:r>
            <a:endParaRPr lang="en-US" sz="1200" b="1" u="sng" dirty="0">
              <a:latin typeface="+mn-lt"/>
              <a:cs typeface="Arial" pitchFamily="34" charset="0"/>
            </a:endParaRPr>
          </a:p>
          <a:p>
            <a:pPr lvl="1">
              <a:lnSpc>
                <a:spcPct val="100000"/>
              </a:lnSpc>
              <a:spcBef>
                <a:spcPts val="0"/>
              </a:spcBef>
              <a:spcAft>
                <a:spcPts val="0"/>
              </a:spcAft>
            </a:pPr>
            <a:endParaRPr lang="en-US" sz="1200" dirty="0">
              <a:latin typeface="+mn-lt"/>
              <a:cs typeface="Arial" pitchFamily="34" charset="0"/>
            </a:endParaRPr>
          </a:p>
          <a:p>
            <a:pPr>
              <a:lnSpc>
                <a:spcPct val="100000"/>
              </a:lnSpc>
              <a:spcBef>
                <a:spcPts val="0"/>
              </a:spcBef>
              <a:spcAft>
                <a:spcPts val="0"/>
              </a:spcAft>
            </a:pPr>
            <a:r>
              <a:rPr lang="en-US" b="1" u="sng" dirty="0"/>
              <a:t>Discussion Questions: </a:t>
            </a:r>
          </a:p>
          <a:p>
            <a:pPr>
              <a:lnSpc>
                <a:spcPct val="100000"/>
              </a:lnSpc>
              <a:spcBef>
                <a:spcPts val="0"/>
              </a:spcBef>
              <a:spcAft>
                <a:spcPts val="0"/>
              </a:spcAft>
            </a:pPr>
            <a:r>
              <a:rPr lang="en-US" dirty="0"/>
              <a:t>-What is keeping you from getting the help you need?</a:t>
            </a:r>
          </a:p>
          <a:p>
            <a:pPr>
              <a:lnSpc>
                <a:spcPct val="100000"/>
              </a:lnSpc>
              <a:spcBef>
                <a:spcPts val="0"/>
              </a:spcBef>
              <a:spcAft>
                <a:spcPts val="0"/>
              </a:spcAft>
            </a:pPr>
            <a:r>
              <a:rPr lang="en-US" dirty="0"/>
              <a:t>-What</a:t>
            </a:r>
            <a:r>
              <a:rPr lang="en-US" baseline="0" dirty="0"/>
              <a:t> are some other barriers you can think of that prevents individuals from seeking help?</a:t>
            </a:r>
          </a:p>
          <a:p>
            <a:pPr>
              <a:lnSpc>
                <a:spcPct val="100000"/>
              </a:lnSpc>
              <a:spcBef>
                <a:spcPts val="0"/>
              </a:spcBef>
              <a:spcAft>
                <a:spcPts val="0"/>
              </a:spcAft>
            </a:pPr>
            <a:endParaRPr lang="en-US" baseline="0" dirty="0"/>
          </a:p>
          <a:p>
            <a:pPr marL="171450" indent="-171450" defTabSz="931774">
              <a:lnSpc>
                <a:spcPct val="100000"/>
              </a:lnSpc>
              <a:spcBef>
                <a:spcPts val="0"/>
              </a:spcBef>
              <a:spcAft>
                <a:spcPts val="0"/>
              </a:spcAft>
              <a:buFont typeface="Arial" panose="020B0604020202020204" pitchFamily="34" charset="0"/>
              <a:buChar char="•"/>
              <a:defRPr/>
            </a:pPr>
            <a:r>
              <a:rPr lang="en-US" dirty="0"/>
              <a:t>Our goal is to normalize the process of seeking &amp; asking for help. </a:t>
            </a:r>
            <a:r>
              <a:rPr lang="en-US" b="1" dirty="0"/>
              <a:t>“breaking the code of silence” </a:t>
            </a:r>
            <a:r>
              <a:rPr lang="en-US" dirty="0"/>
              <a:t>enforces that it is OKAY to ask for help during times of distress. Individuals cannot keep things “bottled up,” because eventually that energy will be released and can be damaging if not dealt with properly. </a:t>
            </a:r>
          </a:p>
          <a:p>
            <a:pPr marL="0" indent="0" defTabSz="931774">
              <a:lnSpc>
                <a:spcPct val="100000"/>
              </a:lnSpc>
              <a:spcBef>
                <a:spcPts val="0"/>
              </a:spcBef>
              <a:spcAft>
                <a:spcPts val="0"/>
              </a:spcAft>
              <a:buFont typeface="Arial" panose="020B0604020202020204" pitchFamily="34" charset="0"/>
              <a:buNone/>
              <a:defRPr/>
            </a:pPr>
            <a:endParaRPr lang="en-US"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illness or injury can and will get worse before it gets better without proper guidance or assistance. It is</a:t>
            </a:r>
            <a:r>
              <a:rPr lang="en-US" baseline="0" dirty="0"/>
              <a:t> </a:t>
            </a:r>
            <a:r>
              <a:rPr lang="en-US" dirty="0"/>
              <a:t>about knowing the signs and symptoms</a:t>
            </a:r>
            <a:r>
              <a:rPr lang="en-US" baseline="0" dirty="0"/>
              <a:t>, </a:t>
            </a:r>
            <a:r>
              <a:rPr lang="en-US" dirty="0"/>
              <a:t>creating a safe environment and a positive culture that supports service members in asking for help and making it ok to intervene and engage.</a:t>
            </a:r>
            <a:endParaRPr lang="en-US" sz="1200" u="none" baseline="0" dirty="0">
              <a:latin typeface="+mn-lt"/>
            </a:endParaRPr>
          </a:p>
          <a:p>
            <a:pPr defTabSz="931774">
              <a:lnSpc>
                <a:spcPct val="100000"/>
              </a:lnSpc>
              <a:spcBef>
                <a:spcPts val="0"/>
              </a:spcBef>
              <a:spcAft>
                <a:spcPts val="0"/>
              </a:spcAft>
              <a:defRPr/>
            </a:pPr>
            <a:endParaRPr lang="en-US" dirty="0"/>
          </a:p>
          <a:p>
            <a:pPr marL="174708" indent="-174708" defTabSz="931774">
              <a:lnSpc>
                <a:spcPct val="100000"/>
              </a:lnSpc>
              <a:spcBef>
                <a:spcPts val="0"/>
              </a:spcBef>
              <a:spcAft>
                <a:spcPts val="0"/>
              </a:spcAft>
              <a:buFont typeface="Arial" panose="020B0604020202020204" pitchFamily="34" charset="0"/>
              <a:buChar char="•"/>
              <a:defRPr/>
            </a:pPr>
            <a:r>
              <a:rPr lang="en-US" dirty="0"/>
              <a:t>Reducing Stigma- In order to get the help we need, we need to reduce any preconceptions or “stigma” connected with seeking help for stress injuries. </a:t>
            </a:r>
          </a:p>
          <a:p>
            <a:pPr marL="0" indent="0" defTabSz="931774">
              <a:lnSpc>
                <a:spcPct val="100000"/>
              </a:lnSpc>
              <a:spcBef>
                <a:spcPts val="0"/>
              </a:spcBef>
              <a:spcAft>
                <a:spcPts val="0"/>
              </a:spcAft>
              <a:buFont typeface="Arial" panose="020B0604020202020204" pitchFamily="34" charset="0"/>
              <a:buNone/>
              <a:defRPr/>
            </a:pPr>
            <a:endParaRPr lang="en-US" dirty="0"/>
          </a:p>
          <a:p>
            <a:pPr marL="174708" indent="-174708" defTabSz="931774">
              <a:lnSpc>
                <a:spcPct val="100000"/>
              </a:lnSpc>
              <a:spcBef>
                <a:spcPts val="0"/>
              </a:spcBef>
              <a:spcAft>
                <a:spcPts val="0"/>
              </a:spcAft>
              <a:buFont typeface="Arial" panose="020B0604020202020204" pitchFamily="34" charset="0"/>
              <a:buChar char="•"/>
              <a:defRPr/>
            </a:pPr>
            <a:r>
              <a:rPr lang="en-US" dirty="0"/>
              <a:t>“Stigma-A common barrier to seeking treatment is the perceived stigma of asking for help.  Sailors often struggle to move beyond thoughts such as:</a:t>
            </a:r>
          </a:p>
          <a:p>
            <a:pPr marL="652765" lvl="1" indent="-178027">
              <a:lnSpc>
                <a:spcPct val="100000"/>
              </a:lnSpc>
              <a:spcBef>
                <a:spcPts val="0"/>
              </a:spcBef>
              <a:spcAft>
                <a:spcPts val="0"/>
              </a:spcAft>
              <a:buFont typeface="Arial" panose="020B0604020202020204" pitchFamily="34" charset="0"/>
              <a:buChar char="•"/>
            </a:pPr>
            <a:r>
              <a:rPr lang="en-US" dirty="0"/>
              <a:t>Pride-I will be seen as weak</a:t>
            </a:r>
          </a:p>
          <a:p>
            <a:pPr marL="652765" lvl="1" indent="-178027">
              <a:lnSpc>
                <a:spcPct val="100000"/>
              </a:lnSpc>
              <a:spcBef>
                <a:spcPts val="0"/>
              </a:spcBef>
              <a:spcAft>
                <a:spcPts val="0"/>
              </a:spcAft>
              <a:buFont typeface="Arial" panose="020B0604020202020204" pitchFamily="34" charset="0"/>
              <a:buChar char="•"/>
            </a:pPr>
            <a:r>
              <a:rPr lang="en-US" dirty="0"/>
              <a:t>Members might have less confidence in me</a:t>
            </a:r>
          </a:p>
          <a:p>
            <a:pPr marL="652765" lvl="1" indent="-178027">
              <a:lnSpc>
                <a:spcPct val="100000"/>
              </a:lnSpc>
              <a:spcBef>
                <a:spcPts val="0"/>
              </a:spcBef>
              <a:spcAft>
                <a:spcPts val="0"/>
              </a:spcAft>
              <a:buFont typeface="Arial" panose="020B0604020202020204" pitchFamily="34" charset="0"/>
              <a:buChar char="•"/>
            </a:pPr>
            <a:r>
              <a:rPr lang="en-US" dirty="0"/>
              <a:t>Leaders will blame me for problems</a:t>
            </a:r>
          </a:p>
          <a:p>
            <a:pPr marL="703338" lvl="1" indent="-228600">
              <a:lnSpc>
                <a:spcPct val="100000"/>
              </a:lnSpc>
              <a:spcBef>
                <a:spcPts val="0"/>
              </a:spcBef>
              <a:spcAft>
                <a:spcPts val="0"/>
              </a:spcAft>
              <a:buFont typeface="Arial" panose="020B0604020202020204" pitchFamily="34" charset="0"/>
              <a:buChar char="•"/>
            </a:pPr>
            <a:r>
              <a:rPr lang="en-US" dirty="0"/>
              <a:t>It would be too embarrassing for my family </a:t>
            </a:r>
          </a:p>
          <a:p>
            <a:pPr marL="474738" lvl="1" indent="0">
              <a:lnSpc>
                <a:spcPct val="100000"/>
              </a:lnSpc>
              <a:spcBef>
                <a:spcPts val="0"/>
              </a:spcBef>
              <a:spcAft>
                <a:spcPts val="0"/>
              </a:spcAft>
              <a:buFont typeface="Arial" panose="020B0604020202020204" pitchFamily="34" charset="0"/>
              <a:buNone/>
            </a:pPr>
            <a:endParaRPr lang="en-US" dirty="0"/>
          </a:p>
          <a:p>
            <a:pPr marL="171450" indent="-171450" defTabSz="931774">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Minimize the stigma related to</a:t>
            </a:r>
            <a:r>
              <a:rPr lang="en-US" sz="1200" baseline="0" dirty="0">
                <a:latin typeface="+mn-lt"/>
                <a:cs typeface="Arial" panose="020B0604020202020204" pitchFamily="34" charset="0"/>
              </a:rPr>
              <a:t> </a:t>
            </a:r>
            <a:r>
              <a:rPr lang="en-US" sz="1200" dirty="0">
                <a:latin typeface="+mn-lt"/>
                <a:cs typeface="Arial" panose="020B0604020202020204" pitchFamily="34" charset="0"/>
              </a:rPr>
              <a:t>asking for help- </a:t>
            </a:r>
            <a:r>
              <a:rPr lang="en-US" sz="1200" b="1" dirty="0">
                <a:latin typeface="+mn-lt"/>
                <a:cs typeface="Arial" panose="020B0604020202020204" pitchFamily="34" charset="0"/>
              </a:rPr>
              <a:t>create a safe environment</a:t>
            </a:r>
          </a:p>
          <a:p>
            <a:pPr marL="628650" lvl="1" indent="-171450" defTabSz="931774">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Learn to get comfortable interacting with peers &amp; create a safe place to get help</a:t>
            </a:r>
            <a:endParaRPr lang="en-US" dirty="0"/>
          </a:p>
          <a:p>
            <a:pPr marL="474738" lvl="1" indent="0">
              <a:lnSpc>
                <a:spcPct val="100000"/>
              </a:lnSpc>
              <a:spcBef>
                <a:spcPts val="0"/>
              </a:spcBef>
              <a:spcAft>
                <a:spcPts val="0"/>
              </a:spcAft>
              <a:buFont typeface="Arial" panose="020B0604020202020204" pitchFamily="34" charset="0"/>
              <a:buNone/>
            </a:pPr>
            <a:endParaRPr lang="en-US" dirty="0"/>
          </a:p>
          <a:p>
            <a:pPr marL="18898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Trust</a:t>
            </a:r>
            <a:r>
              <a:rPr lang="en-US" dirty="0"/>
              <a:t>-</a:t>
            </a:r>
            <a:r>
              <a:rPr lang="en-US" baseline="0" dirty="0"/>
              <a:t> Lack of trust in leadership</a:t>
            </a:r>
          </a:p>
          <a:p>
            <a:pPr marL="474738" lvl="1" indent="0">
              <a:lnSpc>
                <a:spcPct val="100000"/>
              </a:lnSpc>
              <a:spcBef>
                <a:spcPts val="0"/>
              </a:spcBef>
              <a:spcAft>
                <a:spcPts val="0"/>
              </a:spcAft>
              <a:buFont typeface="Arial" panose="020B0604020202020204" pitchFamily="34" charset="0"/>
              <a:buNone/>
            </a:pPr>
            <a:endParaRPr lang="en-US" b="1" dirty="0"/>
          </a:p>
          <a:p>
            <a:pPr marL="18898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Building Trust- </a:t>
            </a:r>
            <a:r>
              <a:rPr lang="en-US" dirty="0"/>
              <a:t>It is important to build trust amongst peers to get them to a relaxed state where they feel comfortable opening up to discuss life stressors to connect them with services or recourses</a:t>
            </a:r>
          </a:p>
          <a:p>
            <a:pPr marL="8851" indent="0">
              <a:lnSpc>
                <a:spcPct val="100000"/>
              </a:lnSpc>
              <a:spcBef>
                <a:spcPts val="0"/>
              </a:spcBef>
              <a:spcAft>
                <a:spcPts val="0"/>
              </a:spcAft>
              <a:buFont typeface="Arial" panose="020B0604020202020204" pitchFamily="34" charset="0"/>
              <a:buNone/>
            </a:pPr>
            <a:endParaRPr lang="en-US" baseline="0" dirty="0"/>
          </a:p>
          <a:p>
            <a:pPr marL="183559" indent="-174708">
              <a:lnSpc>
                <a:spcPct val="100000"/>
              </a:lnSpc>
              <a:spcBef>
                <a:spcPts val="0"/>
              </a:spcBef>
              <a:spcAft>
                <a:spcPts val="0"/>
              </a:spcAft>
              <a:buFont typeface="Arial" panose="020B0604020202020204" pitchFamily="34" charset="0"/>
              <a:buChar char="•"/>
            </a:pPr>
            <a:r>
              <a:rPr lang="en-US" b="1" baseline="0" dirty="0"/>
              <a:t>Time &amp; energy- </a:t>
            </a:r>
            <a:r>
              <a:rPr lang="en-US" baseline="0" dirty="0"/>
              <a:t>“Too Busy”</a:t>
            </a:r>
          </a:p>
          <a:p>
            <a:pPr marL="8851" indent="0">
              <a:lnSpc>
                <a:spcPct val="100000"/>
              </a:lnSpc>
              <a:spcBef>
                <a:spcPts val="0"/>
              </a:spcBef>
              <a:spcAft>
                <a:spcPts val="0"/>
              </a:spcAft>
              <a:buFont typeface="Arial" panose="020B0604020202020204" pitchFamily="34" charset="0"/>
              <a:buNone/>
            </a:pPr>
            <a:endParaRPr lang="en-US" baseline="0" dirty="0"/>
          </a:p>
          <a:p>
            <a:pPr marL="183559" indent="-174708">
              <a:lnSpc>
                <a:spcPct val="100000"/>
              </a:lnSpc>
              <a:spcBef>
                <a:spcPts val="0"/>
              </a:spcBef>
              <a:spcAft>
                <a:spcPts val="0"/>
              </a:spcAft>
              <a:buFont typeface="Arial" panose="020B0604020202020204" pitchFamily="34" charset="0"/>
              <a:buChar char="•"/>
            </a:pPr>
            <a:r>
              <a:rPr lang="en-US" b="1" baseline="0" dirty="0"/>
              <a:t>Lack of Support and understanding (by leadership)-</a:t>
            </a:r>
            <a:r>
              <a:rPr lang="en-US" baseline="0" dirty="0"/>
              <a:t> </a:t>
            </a:r>
            <a:r>
              <a:rPr lang="en-US" dirty="0"/>
              <a:t>Many lack an understanding of mental illnesses and because of this may not think they need help </a:t>
            </a:r>
          </a:p>
          <a:p>
            <a:pPr marL="178027" indent="-178027">
              <a:lnSpc>
                <a:spcPct val="100000"/>
              </a:lnSpc>
              <a:spcBef>
                <a:spcPts val="0"/>
              </a:spcBef>
              <a:spcAft>
                <a:spcPts val="0"/>
              </a:spcAft>
              <a:buFont typeface="Arial" panose="020B0604020202020204" pitchFamily="34" charset="0"/>
              <a:buChar char="•"/>
            </a:pPr>
            <a:endParaRPr lang="en-US" dirty="0"/>
          </a:p>
          <a:p>
            <a:pPr marL="178027" indent="-178027">
              <a:lnSpc>
                <a:spcPct val="100000"/>
              </a:lnSpc>
              <a:spcBef>
                <a:spcPts val="0"/>
              </a:spcBef>
              <a:spcAft>
                <a:spcPts val="0"/>
              </a:spcAft>
              <a:buFont typeface="Arial" panose="020B0604020202020204" pitchFamily="34" charset="0"/>
              <a:buChar char="•"/>
            </a:pPr>
            <a:r>
              <a:rPr lang="en-US" b="1" dirty="0"/>
              <a:t>Fear</a:t>
            </a:r>
            <a:r>
              <a:rPr lang="en-US" b="1" baseline="0" dirty="0"/>
              <a:t> of reprisal</a:t>
            </a:r>
            <a:r>
              <a:rPr lang="en-US" b="1" dirty="0"/>
              <a:t>- </a:t>
            </a:r>
            <a:r>
              <a:rPr lang="en-US" dirty="0"/>
              <a:t>Many Sailors are afraid to take the critical steps to get help because they believe it might reflect badly on their character or have negative repercussions for doing so</a:t>
            </a:r>
          </a:p>
          <a:p>
            <a:pPr marL="178027" indent="-178027">
              <a:lnSpc>
                <a:spcPct val="100000"/>
              </a:lnSpc>
              <a:spcBef>
                <a:spcPts val="0"/>
              </a:spcBef>
              <a:spcAft>
                <a:spcPts val="0"/>
              </a:spcAft>
              <a:buFont typeface="Arial" panose="020B0604020202020204" pitchFamily="34" charset="0"/>
              <a:buChar char="•"/>
            </a:pPr>
            <a:endParaRPr lang="en-US" dirty="0"/>
          </a:p>
          <a:p>
            <a:pPr marL="178027" indent="-178027">
              <a:lnSpc>
                <a:spcPct val="100000"/>
              </a:lnSpc>
              <a:spcBef>
                <a:spcPts val="0"/>
              </a:spcBef>
              <a:spcAft>
                <a:spcPts val="0"/>
              </a:spcAft>
              <a:buFont typeface="Arial" panose="020B0604020202020204" pitchFamily="34" charset="0"/>
              <a:buChar char="•"/>
            </a:pPr>
            <a:r>
              <a:rPr lang="en-US" b="1" dirty="0"/>
              <a:t>Access-</a:t>
            </a:r>
            <a:r>
              <a:rPr lang="en-US" dirty="0"/>
              <a:t> Many believe they have limited access to care</a:t>
            </a:r>
          </a:p>
          <a:p>
            <a:pPr marL="178027" indent="-178027">
              <a:lnSpc>
                <a:spcPct val="100000"/>
              </a:lnSpc>
              <a:spcBef>
                <a:spcPts val="0"/>
              </a:spcBef>
              <a:spcAft>
                <a:spcPts val="0"/>
              </a:spcAft>
              <a:buFont typeface="Arial" panose="020B0604020202020204" pitchFamily="34" charset="0"/>
              <a:buChar char="•"/>
            </a:pPr>
            <a:endParaRPr lang="en-US" dirty="0"/>
          </a:p>
          <a:p>
            <a:pPr marL="178027" indent="-178027">
              <a:lnSpc>
                <a:spcPct val="100000"/>
              </a:lnSpc>
              <a:spcBef>
                <a:spcPts val="0"/>
              </a:spcBef>
              <a:spcAft>
                <a:spcPts val="0"/>
              </a:spcAft>
              <a:buFont typeface="Arial" panose="020B0604020202020204" pitchFamily="34" charset="0"/>
              <a:buChar char="•"/>
            </a:pPr>
            <a:r>
              <a:rPr lang="en-US" b="1" dirty="0"/>
              <a:t>Communication-</a:t>
            </a:r>
            <a:r>
              <a:rPr lang="en-US" dirty="0"/>
              <a:t> Lack of communication- the more we talk about getting help, the less stigma and fear our service members will experience in seeking assistance</a:t>
            </a:r>
          </a:p>
          <a:p>
            <a:pPr>
              <a:lnSpc>
                <a:spcPct val="100000"/>
              </a:lnSpc>
              <a:spcBef>
                <a:spcPts val="0"/>
              </a:spcBef>
              <a:spcAft>
                <a:spcPts val="0"/>
              </a:spcAft>
            </a:pPr>
            <a:endParaRPr lang="en-US" dirty="0"/>
          </a:p>
          <a:p>
            <a:pPr defTabSz="949478">
              <a:lnSpc>
                <a:spcPct val="100000"/>
              </a:lnSpc>
              <a:spcBef>
                <a:spcPts val="0"/>
              </a:spcBef>
              <a:spcAft>
                <a:spcPts val="0"/>
              </a:spcAft>
              <a:defRPr/>
            </a:pPr>
            <a:r>
              <a:rPr lang="en-US" dirty="0"/>
              <a:t>Any illness or injury can and will get worse before it gets better without proper guidance or assistance. It is</a:t>
            </a:r>
            <a:r>
              <a:rPr lang="en-US" baseline="0" dirty="0"/>
              <a:t> </a:t>
            </a:r>
            <a:r>
              <a:rPr lang="en-US" dirty="0"/>
              <a:t>about knowing the signs and symptoms</a:t>
            </a:r>
            <a:r>
              <a:rPr lang="en-US" baseline="0" dirty="0"/>
              <a:t>, </a:t>
            </a:r>
            <a:r>
              <a:rPr lang="en-US" dirty="0"/>
              <a:t>creating a safe environment and a positive culture that supports service members in asking for help and making it ok to intervene and engage.</a:t>
            </a:r>
            <a:endParaRPr lang="en-US" sz="1200" u="none" baseline="0" dirty="0">
              <a:latin typeface="+mn-lt"/>
            </a:endParaRPr>
          </a:p>
        </p:txBody>
      </p:sp>
    </p:spTree>
    <p:extLst>
      <p:ext uri="{BB962C8B-B14F-4D97-AF65-F5344CB8AC3E}">
        <p14:creationId xmlns:p14="http://schemas.microsoft.com/office/powerpoint/2010/main" val="12893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a:latin typeface="+mn-lt"/>
                <a:cs typeface="Arial" pitchFamily="34" charset="0"/>
              </a:rPr>
              <a:t>What</a:t>
            </a:r>
            <a:r>
              <a:rPr lang="en-US" sz="1200" b="1" u="sng" baseline="0" dirty="0">
                <a:latin typeface="+mn-lt"/>
                <a:cs typeface="Arial" pitchFamily="34" charset="0"/>
              </a:rPr>
              <a:t> is Buddy Care?</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171450" indent="-171450" defTabSz="931774">
              <a:lnSpc>
                <a:spcPct val="100000"/>
              </a:lnSpc>
              <a:spcBef>
                <a:spcPts val="0"/>
              </a:spcBef>
              <a:spcAft>
                <a:spcPts val="0"/>
              </a:spcAft>
              <a:buFont typeface="Arial" panose="020B0604020202020204" pitchFamily="34" charset="0"/>
              <a:buChar char="•"/>
              <a:defRPr/>
            </a:pPr>
            <a:r>
              <a:rPr lang="en-US" dirty="0">
                <a:cs typeface="Arial" pitchFamily="34" charset="0"/>
              </a:rPr>
              <a:t>Buddy</a:t>
            </a:r>
            <a:r>
              <a:rPr lang="en-US" baseline="0" dirty="0">
                <a:cs typeface="Arial" pitchFamily="34" charset="0"/>
              </a:rPr>
              <a:t> </a:t>
            </a:r>
            <a:r>
              <a:rPr lang="en-US" dirty="0">
                <a:cs typeface="Arial" pitchFamily="34" charset="0"/>
              </a:rPr>
              <a:t>Care is a form of </a:t>
            </a:r>
            <a:r>
              <a:rPr lang="en-US" b="1" dirty="0">
                <a:cs typeface="Arial" pitchFamily="34" charset="0"/>
              </a:rPr>
              <a:t>peer support </a:t>
            </a:r>
            <a:r>
              <a:rPr lang="en-US" dirty="0">
                <a:cs typeface="Arial" pitchFamily="34" charset="0"/>
              </a:rPr>
              <a:t>used to engage individuals during times of stress in which they sometimes need the support of a friend or a peer. They provide an early intervention</a:t>
            </a:r>
            <a:r>
              <a:rPr lang="en-US" baseline="0" dirty="0">
                <a:cs typeface="Arial" pitchFamily="34" charset="0"/>
              </a:rPr>
              <a:t> </a:t>
            </a:r>
            <a:r>
              <a:rPr lang="en-US" dirty="0">
                <a:cs typeface="Arial" pitchFamily="34" charset="0"/>
              </a:rPr>
              <a:t>strategy normalizing the process of seeking help for distress.</a:t>
            </a:r>
          </a:p>
          <a:p>
            <a:pPr defTabSz="931774">
              <a:lnSpc>
                <a:spcPct val="100000"/>
              </a:lnSpc>
              <a:spcBef>
                <a:spcPts val="0"/>
              </a:spcBef>
              <a:spcAft>
                <a:spcPts val="0"/>
              </a:spcAft>
              <a:defRPr/>
            </a:pPr>
            <a:endParaRPr lang="en-US" dirty="0">
              <a:cs typeface="Arial" pitchFamily="34" charset="0"/>
            </a:endParaRPr>
          </a:p>
          <a:p>
            <a:pPr marL="171450" indent="-171450" defTabSz="931774">
              <a:lnSpc>
                <a:spcPct val="100000"/>
              </a:lnSpc>
              <a:spcBef>
                <a:spcPts val="0"/>
              </a:spcBef>
              <a:spcAft>
                <a:spcPts val="0"/>
              </a:spcAft>
              <a:buFont typeface="Arial" panose="020B0604020202020204" pitchFamily="34" charset="0"/>
              <a:buChar char="•"/>
              <a:defRPr/>
            </a:pPr>
            <a:r>
              <a:rPr lang="en-US" dirty="0">
                <a:cs typeface="Arial" pitchFamily="34" charset="0"/>
              </a:rPr>
              <a:t>Peers can play a crucial role</a:t>
            </a:r>
            <a:r>
              <a:rPr lang="en-US" baseline="0" dirty="0">
                <a:cs typeface="Arial" pitchFamily="34" charset="0"/>
              </a:rPr>
              <a:t> in providing support and encouraging service members to get help. Service members may feel more comfortable talking to peers and may be more willing to seek help when recommended by a friend.</a:t>
            </a:r>
          </a:p>
          <a:p>
            <a:pPr marL="171450" indent="-171450" defTabSz="931774">
              <a:lnSpc>
                <a:spcPct val="100000"/>
              </a:lnSpc>
              <a:spcBef>
                <a:spcPts val="0"/>
              </a:spcBef>
              <a:spcAft>
                <a:spcPts val="0"/>
              </a:spcAft>
              <a:buFont typeface="Arial" panose="020B0604020202020204" pitchFamily="34" charset="0"/>
              <a:buChar char="•"/>
              <a:defRPr/>
            </a:pPr>
            <a:endParaRPr lang="en-US" dirty="0">
              <a:cs typeface="Arial" pitchFamily="34" charset="0"/>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ＭＳ Ｐゴシック" charset="0"/>
                <a:cs typeface="ＭＳ Ｐゴシック" charset="0"/>
              </a:rPr>
              <a:t>Stress mitigation is better achieved with </a:t>
            </a:r>
            <a:r>
              <a:rPr lang="en-US" sz="1200" b="1" dirty="0">
                <a:latin typeface="+mn-lt"/>
                <a:ea typeface="ＭＳ Ｐゴシック" charset="0"/>
                <a:cs typeface="ＭＳ Ｐゴシック" charset="0"/>
              </a:rPr>
              <a:t>peer-to-peer support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mn-lt"/>
              <a:ea typeface="ＭＳ Ｐゴシック" charset="0"/>
              <a:cs typeface="Arial" panose="020B0604020202020204" pitchFamily="34" charset="0"/>
            </a:endParaRPr>
          </a:p>
          <a:p>
            <a:pPr marL="174708" indent="-174708" defTabSz="931774">
              <a:lnSpc>
                <a:spcPct val="100000"/>
              </a:lnSpc>
              <a:spcBef>
                <a:spcPts val="0"/>
              </a:spcBef>
              <a:spcAft>
                <a:spcPts val="0"/>
              </a:spcAft>
              <a:buFont typeface="Arial" panose="020B0604020202020204" pitchFamily="34" charset="0"/>
              <a:buChar char="•"/>
              <a:defRPr/>
            </a:pPr>
            <a:r>
              <a:rPr lang="en-US" sz="1200" b="1" dirty="0">
                <a:latin typeface="+mn-lt"/>
                <a:cs typeface="Arial" panose="020B0604020202020204" pitchFamily="34" charset="0"/>
              </a:rPr>
              <a:t>Pro-active approach- </a:t>
            </a:r>
            <a:r>
              <a:rPr lang="en-US" sz="1200" dirty="0">
                <a:latin typeface="+mn-lt"/>
                <a:cs typeface="Arial" panose="020B0604020202020204" pitchFamily="34" charset="0"/>
              </a:rPr>
              <a:t>Engage early before orange zone indicators</a:t>
            </a:r>
            <a:endParaRPr lang="en-US" sz="1200" b="1" dirty="0">
              <a:latin typeface="+mn-lt"/>
              <a:cs typeface="Arial" panose="020B0604020202020204" pitchFamily="34" charset="0"/>
            </a:endParaRPr>
          </a:p>
          <a:p>
            <a:pPr marL="640594" lvl="1" indent="-174708" defTabSz="931774">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A strategy to normalize seeking help</a:t>
            </a:r>
          </a:p>
          <a:p>
            <a:pPr marL="640594" lvl="1" indent="-174708" defTabSz="931774">
              <a:lnSpc>
                <a:spcPct val="100000"/>
              </a:lnSpc>
              <a:spcBef>
                <a:spcPts val="0"/>
              </a:spcBef>
              <a:spcAft>
                <a:spcPts val="0"/>
              </a:spcAft>
              <a:buFont typeface="Arial" panose="020B0604020202020204" pitchFamily="34" charset="0"/>
              <a:buChar char="•"/>
              <a:defRPr/>
            </a:pPr>
            <a:r>
              <a:rPr lang="en-US" sz="1200" dirty="0">
                <a:latin typeface="+mn-lt"/>
                <a:ea typeface="ＭＳ Ｐゴシック" charset="0"/>
                <a:cs typeface="ＭＳ Ｐゴシック" charset="0"/>
              </a:rPr>
              <a:t>Engaging early before orange zone indicators</a:t>
            </a:r>
          </a:p>
          <a:p>
            <a:pPr marL="640594" lvl="1" indent="-174708" defTabSz="931774">
              <a:lnSpc>
                <a:spcPct val="100000"/>
              </a:lnSpc>
              <a:spcBef>
                <a:spcPts val="0"/>
              </a:spcBef>
              <a:spcAft>
                <a:spcPts val="0"/>
              </a:spcAft>
              <a:buFont typeface="Arial" panose="020B0604020202020204" pitchFamily="34" charset="0"/>
              <a:buChar char="•"/>
              <a:defRPr/>
            </a:pPr>
            <a:r>
              <a:rPr lang="en-US" sz="1200" dirty="0">
                <a:latin typeface="+mn-lt"/>
                <a:cs typeface="Arial" panose="020B0604020202020204" pitchFamily="34" charset="0"/>
              </a:rPr>
              <a:t>You could be the peer-to-peer change agent for someone seeking help</a:t>
            </a:r>
          </a:p>
          <a:p>
            <a:pPr marL="465886" lvl="1" indent="0" defTabSz="931774">
              <a:lnSpc>
                <a:spcPct val="100000"/>
              </a:lnSpc>
              <a:spcBef>
                <a:spcPts val="0"/>
              </a:spcBef>
              <a:spcAft>
                <a:spcPts val="0"/>
              </a:spcAft>
              <a:buFont typeface="Arial" panose="020B0604020202020204" pitchFamily="34" charset="0"/>
              <a:buNone/>
              <a:defRPr/>
            </a:pPr>
            <a:endParaRPr lang="en-US" b="1" u="sng" dirty="0">
              <a:cs typeface="Arial" pitchFamily="34" charset="0"/>
            </a:endParaRPr>
          </a:p>
          <a:p>
            <a:pPr>
              <a:lnSpc>
                <a:spcPct val="100000"/>
              </a:lnSpc>
              <a:spcBef>
                <a:spcPts val="0"/>
              </a:spcBef>
              <a:spcAft>
                <a:spcPts val="0"/>
              </a:spcAft>
            </a:pPr>
            <a:r>
              <a:rPr lang="en-US" b="1" u="sng" dirty="0">
                <a:cs typeface="Arial" pitchFamily="34" charset="0"/>
              </a:rPr>
              <a:t>Initiated by:</a:t>
            </a:r>
          </a:p>
          <a:p>
            <a:pPr marL="628650" lvl="1" indent="-171450">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Observable changes in function </a:t>
            </a:r>
          </a:p>
          <a:p>
            <a:pPr marL="628650" lvl="1" indent="-171450">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Statements of distress</a:t>
            </a:r>
          </a:p>
          <a:p>
            <a:pPr marL="628650" lvl="1" indent="-171450">
              <a:lnSpc>
                <a:spcPct val="100000"/>
              </a:lnSpc>
              <a:spcBef>
                <a:spcPts val="0"/>
              </a:spcBef>
              <a:spcAft>
                <a:spcPts val="0"/>
              </a:spcAft>
              <a:buFont typeface="Arial" panose="020B0604020202020204" pitchFamily="34" charset="0"/>
              <a:buChar char="•"/>
            </a:pPr>
            <a:r>
              <a:rPr lang="en-US" dirty="0">
                <a:cs typeface="Arial" panose="020B0604020202020204" pitchFamily="34" charset="0"/>
              </a:rPr>
              <a:t>Known stress exposure</a:t>
            </a:r>
          </a:p>
          <a:p>
            <a:pPr defTabSz="931774">
              <a:lnSpc>
                <a:spcPct val="100000"/>
              </a:lnSpc>
              <a:spcBef>
                <a:spcPts val="0"/>
              </a:spcBef>
              <a:spcAft>
                <a:spcPts val="0"/>
              </a:spcAft>
              <a:defRPr/>
            </a:pPr>
            <a:endParaRPr lang="en-US" b="1" u="sng" dirty="0">
              <a:cs typeface="Arial" pitchFamily="34" charset="0"/>
            </a:endParaRPr>
          </a:p>
          <a:p>
            <a:pPr defTabSz="931774">
              <a:lnSpc>
                <a:spcPct val="100000"/>
              </a:lnSpc>
              <a:spcBef>
                <a:spcPts val="0"/>
              </a:spcBef>
              <a:spcAft>
                <a:spcPts val="0"/>
              </a:spcAft>
              <a:defRPr/>
            </a:pPr>
            <a:r>
              <a:rPr lang="en-US" sz="1200" b="1" u="sng" dirty="0">
                <a:latin typeface="+mn-lt"/>
              </a:rPr>
              <a:t>Buddy</a:t>
            </a:r>
            <a:r>
              <a:rPr lang="en-US" sz="1200" b="1" u="sng" baseline="0" dirty="0">
                <a:latin typeface="+mn-lt"/>
              </a:rPr>
              <a:t> </a:t>
            </a:r>
            <a:r>
              <a:rPr lang="en-US" sz="1200" b="1" u="sng" dirty="0">
                <a:latin typeface="+mn-lt"/>
              </a:rPr>
              <a:t>Care is NOT</a:t>
            </a:r>
          </a:p>
          <a:p>
            <a:pPr defTabSz="931774">
              <a:lnSpc>
                <a:spcPct val="100000"/>
              </a:lnSpc>
              <a:spcBef>
                <a:spcPts val="0"/>
              </a:spcBef>
              <a:spcAft>
                <a:spcPts val="0"/>
              </a:spcAft>
              <a:defRPr/>
            </a:pPr>
            <a:endParaRPr lang="en-US" sz="1200" b="1" u="sng" dirty="0">
              <a:latin typeface="+mn-lt"/>
            </a:endParaRPr>
          </a:p>
          <a:p>
            <a:pPr marL="174708" indent="-174708" defTabSz="931774">
              <a:lnSpc>
                <a:spcPct val="100000"/>
              </a:lnSpc>
              <a:spcBef>
                <a:spcPts val="0"/>
              </a:spcBef>
              <a:spcAft>
                <a:spcPts val="0"/>
              </a:spcAft>
              <a:buFont typeface="Arial" panose="020B0604020202020204" pitchFamily="34" charset="0"/>
              <a:buChar char="•"/>
              <a:defRPr/>
            </a:pPr>
            <a:r>
              <a:rPr lang="en-US" sz="1200" dirty="0">
                <a:latin typeface="+mn-lt"/>
              </a:rPr>
              <a:t>A therapy session- A therapy session is the process of resolving problems with a therapist or counselor. Buddy</a:t>
            </a:r>
            <a:r>
              <a:rPr lang="en-US" sz="1200" baseline="0" dirty="0">
                <a:latin typeface="+mn-lt"/>
              </a:rPr>
              <a:t> C</a:t>
            </a:r>
            <a:r>
              <a:rPr lang="en-US" sz="1200" dirty="0">
                <a:latin typeface="+mn-lt"/>
              </a:rPr>
              <a:t>are is a</a:t>
            </a:r>
            <a:r>
              <a:rPr lang="en-US" sz="1200" baseline="0" dirty="0">
                <a:latin typeface="+mn-lt"/>
              </a:rPr>
              <a:t> “preventive”</a:t>
            </a:r>
            <a:r>
              <a:rPr lang="en-US" sz="1200" dirty="0">
                <a:latin typeface="+mn-lt"/>
              </a:rPr>
              <a:t> interaction that involves peers of all disciplines. </a:t>
            </a:r>
          </a:p>
          <a:p>
            <a:pPr marL="174708" indent="-174708" defTabSz="931774">
              <a:lnSpc>
                <a:spcPct val="100000"/>
              </a:lnSpc>
              <a:spcBef>
                <a:spcPts val="0"/>
              </a:spcBef>
              <a:spcAft>
                <a:spcPts val="0"/>
              </a:spcAft>
              <a:buFont typeface="Arial" panose="020B0604020202020204" pitchFamily="34" charset="0"/>
              <a:buChar char="•"/>
              <a:defRPr/>
            </a:pPr>
            <a:r>
              <a:rPr lang="en-US" sz="1200" dirty="0">
                <a:latin typeface="+mn-lt"/>
              </a:rPr>
              <a:t>Being a “counselor”- A “counselor” is a trained professional who is trained and experienced in giving guidance and advice. Buddy</a:t>
            </a:r>
            <a:r>
              <a:rPr lang="en-US" sz="1200" baseline="0" dirty="0">
                <a:latin typeface="+mn-lt"/>
              </a:rPr>
              <a:t> </a:t>
            </a:r>
            <a:r>
              <a:rPr lang="en-US" sz="1200" dirty="0">
                <a:latin typeface="+mn-lt"/>
              </a:rPr>
              <a:t>Care</a:t>
            </a:r>
            <a:r>
              <a:rPr lang="en-US" sz="1200" baseline="0" dirty="0">
                <a:latin typeface="+mn-lt"/>
              </a:rPr>
              <a:t> </a:t>
            </a:r>
            <a:r>
              <a:rPr lang="en-US" sz="1200" dirty="0">
                <a:latin typeface="+mn-lt"/>
              </a:rPr>
              <a:t>Team Members are not usually</a:t>
            </a:r>
            <a:r>
              <a:rPr lang="en-US" sz="1200" baseline="0" dirty="0">
                <a:latin typeface="+mn-lt"/>
              </a:rPr>
              <a:t> trained to be professional “counselors,” most are mainly available to support and engage individuals during times of stress, and can provide guidance in self-care, resilience and referrals to appropriate resources. If a peer or CRT members feel the “situation” is outside their scope of ability, they can refer to another member of the E-OSC team member, chaplain, medical or refer to a higher echelon of care.</a:t>
            </a:r>
            <a:endParaRPr lang="en-US" sz="1200" dirty="0">
              <a:latin typeface="+mn-lt"/>
            </a:endParaRPr>
          </a:p>
          <a:p>
            <a:pPr marL="174708" indent="-174708" defTabSz="931774">
              <a:lnSpc>
                <a:spcPct val="100000"/>
              </a:lnSpc>
              <a:spcBef>
                <a:spcPts val="0"/>
              </a:spcBef>
              <a:spcAft>
                <a:spcPts val="0"/>
              </a:spcAft>
              <a:buFont typeface="Arial" panose="020B0604020202020204" pitchFamily="34" charset="0"/>
              <a:buChar char="•"/>
              <a:defRPr/>
            </a:pPr>
            <a:r>
              <a:rPr lang="en-US" sz="1200" dirty="0">
                <a:latin typeface="+mn-lt"/>
              </a:rPr>
              <a:t>Pressuring people to comply with treatment- Everyone's situation is different and diverse.  There is no one reason why people don’t seek out treatment or help on their own. Pressuring someone to seek treatment does not work. Getting help is something that needs to be wanted from the individual before any additional steps can be taken. </a:t>
            </a:r>
          </a:p>
          <a:p>
            <a:pPr marL="174708" indent="-174708" defTabSz="931774">
              <a:lnSpc>
                <a:spcPct val="100000"/>
              </a:lnSpc>
              <a:spcBef>
                <a:spcPts val="0"/>
              </a:spcBef>
              <a:spcAft>
                <a:spcPts val="0"/>
              </a:spcAft>
              <a:buFont typeface="Arial" panose="020B0604020202020204" pitchFamily="34" charset="0"/>
              <a:buChar char="•"/>
              <a:defRPr/>
            </a:pPr>
            <a:r>
              <a:rPr lang="en-US" sz="1200" dirty="0">
                <a:latin typeface="+mn-lt"/>
              </a:rPr>
              <a:t>A way to unveil private or damaging information- Disclosing personal information is hurtful and can be damaging. Buddy</a:t>
            </a:r>
            <a:r>
              <a:rPr lang="en-US" sz="1200" baseline="0" dirty="0">
                <a:latin typeface="+mn-lt"/>
              </a:rPr>
              <a:t> </a:t>
            </a:r>
            <a:r>
              <a:rPr lang="en-US" sz="1200" dirty="0">
                <a:latin typeface="+mn-lt"/>
              </a:rPr>
              <a:t>care is about supporting our peers and helping them deal with their stressors.    </a:t>
            </a:r>
          </a:p>
          <a:p>
            <a:pPr marL="174708" indent="-174708" defTabSz="931774">
              <a:lnSpc>
                <a:spcPct val="100000"/>
              </a:lnSpc>
              <a:spcBef>
                <a:spcPts val="0"/>
              </a:spcBef>
              <a:spcAft>
                <a:spcPts val="0"/>
              </a:spcAft>
              <a:buFont typeface="Arial" panose="020B0604020202020204" pitchFamily="34" charset="0"/>
              <a:buChar char="•"/>
              <a:defRPr/>
            </a:pPr>
            <a:r>
              <a:rPr lang="en-US" sz="1200" dirty="0">
                <a:latin typeface="+mn-lt"/>
              </a:rPr>
              <a:t>A means of gossip- The goal of buddy</a:t>
            </a:r>
            <a:r>
              <a:rPr lang="en-US" sz="1200" baseline="0" dirty="0">
                <a:latin typeface="+mn-lt"/>
              </a:rPr>
              <a:t> </a:t>
            </a:r>
            <a:r>
              <a:rPr lang="en-US" sz="1200" dirty="0">
                <a:latin typeface="+mn-lt"/>
              </a:rPr>
              <a:t>care is to help our peers and to get them the proper care they need. Gossiping is unethical, irresponsible and hurtful. </a:t>
            </a:r>
          </a:p>
          <a:p>
            <a:pPr defTabSz="931774">
              <a:lnSpc>
                <a:spcPct val="100000"/>
              </a:lnSpc>
              <a:spcBef>
                <a:spcPts val="0"/>
              </a:spcBef>
              <a:spcAft>
                <a:spcPts val="0"/>
              </a:spcAft>
              <a:defRPr/>
            </a:pPr>
            <a:endParaRPr lang="en-US" sz="1200" dirty="0">
              <a:latin typeface="+mn-lt"/>
            </a:endParaRPr>
          </a:p>
        </p:txBody>
      </p:sp>
    </p:spTree>
    <p:extLst>
      <p:ext uri="{BB962C8B-B14F-4D97-AF65-F5344CB8AC3E}">
        <p14:creationId xmlns:p14="http://schemas.microsoft.com/office/powerpoint/2010/main" val="12885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baseline="0" dirty="0">
                <a:latin typeface="+mn-lt"/>
                <a:cs typeface="Arial" pitchFamily="34" charset="0"/>
              </a:rPr>
              <a:t>Buddy Care Interaction</a:t>
            </a:r>
          </a:p>
          <a:p>
            <a:pPr marL="457200" lvl="1"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174708"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Can be a formal request </a:t>
            </a:r>
            <a:r>
              <a:rPr lang="en-US" b="1" dirty="0">
                <a:latin typeface="+mn-lt"/>
                <a:cs typeface="Arial" panose="020B0604020202020204" pitchFamily="34" charset="0"/>
              </a:rPr>
              <a:t>(leadership,)</a:t>
            </a:r>
            <a:r>
              <a:rPr lang="en-US" dirty="0">
                <a:latin typeface="+mn-lt"/>
                <a:cs typeface="Arial" panose="020B0604020202020204" pitchFamily="34" charset="0"/>
              </a:rPr>
              <a:t> or a casual unplanned encounter </a:t>
            </a:r>
            <a:r>
              <a:rPr lang="en-US" b="1" dirty="0">
                <a:latin typeface="+mn-lt"/>
                <a:cs typeface="Arial" panose="020B0604020202020204" pitchFamily="34" charset="0"/>
              </a:rPr>
              <a:t>(peer</a:t>
            </a:r>
            <a:r>
              <a:rPr lang="en-US" b="1" baseline="0" dirty="0">
                <a:latin typeface="+mn-lt"/>
                <a:cs typeface="Arial" panose="020B0604020202020204" pitchFamily="34" charset="0"/>
              </a:rPr>
              <a:t> or</a:t>
            </a:r>
            <a:r>
              <a:rPr lang="en-US" b="1" dirty="0">
                <a:latin typeface="+mn-lt"/>
                <a:cs typeface="Arial" panose="020B0604020202020204" pitchFamily="34" charset="0"/>
              </a:rPr>
              <a:t> word of mouth)- </a:t>
            </a:r>
            <a:r>
              <a:rPr lang="en-US" dirty="0">
                <a:latin typeface="+mn-lt"/>
                <a:cs typeface="Arial" panose="020B0604020202020204" pitchFamily="34" charset="0"/>
              </a:rPr>
              <a:t>Referrals can come from multiple and different avenues. It is important we are educated to recognize and assess stress symptoms and are prepared to act appropriately when confronted with this information </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Arial" panose="020B0604020202020204" pitchFamily="34" charset="0"/>
              </a:rPr>
              <a:t>Assess member’s stress based on the </a:t>
            </a:r>
            <a:r>
              <a:rPr lang="en-US" sz="1200" b="1" dirty="0">
                <a:latin typeface="+mn-lt"/>
                <a:cs typeface="Arial" panose="020B0604020202020204" pitchFamily="34" charset="0"/>
              </a:rPr>
              <a:t>Stress Continuum Model </a:t>
            </a:r>
            <a:r>
              <a:rPr lang="en-US" sz="1200" dirty="0">
                <a:latin typeface="+mn-lt"/>
                <a:cs typeface="Arial" panose="020B0604020202020204" pitchFamily="34" charset="0"/>
              </a:rPr>
              <a:t>to identify, engage &amp; intervene</a:t>
            </a:r>
            <a:endParaRPr lang="en-US" dirty="0">
              <a:latin typeface="+mn-lt"/>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Assess immediate needs and any dangerous warning signs </a:t>
            </a:r>
            <a:r>
              <a:rPr lang="en-US" sz="1200">
                <a:latin typeface="+mn-lt"/>
                <a:cs typeface="Arial" panose="020B0604020202020204" pitchFamily="34" charset="0"/>
              </a:rPr>
              <a:t>– Critical </a:t>
            </a:r>
            <a:r>
              <a:rPr lang="en-US" sz="1200" dirty="0">
                <a:latin typeface="+mn-lt"/>
                <a:cs typeface="Arial" panose="020B0604020202020204" pitchFamily="34" charset="0"/>
              </a:rPr>
              <a:t>Operational Stress First Aid (</a:t>
            </a:r>
            <a:r>
              <a:rPr lang="en-US" sz="1200" b="1" dirty="0">
                <a:latin typeface="+mn-lt"/>
                <a:cs typeface="Arial" panose="020B0604020202020204" pitchFamily="34" charset="0"/>
              </a:rPr>
              <a:t>COSFA)</a:t>
            </a:r>
          </a:p>
          <a:p>
            <a:pPr marL="174708" indent="-174708">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Apply the</a:t>
            </a:r>
            <a:r>
              <a:rPr lang="en-US" sz="1200" b="1" dirty="0">
                <a:latin typeface="+mn-lt"/>
                <a:ea typeface="ＭＳ Ｐゴシック" charset="0"/>
                <a:cs typeface="ＭＳ Ｐゴシック" charset="0"/>
              </a:rPr>
              <a:t> Core Leader Functions </a:t>
            </a:r>
            <a:r>
              <a:rPr lang="en-US" sz="1200" b="0" dirty="0">
                <a:latin typeface="+mn-lt"/>
                <a:ea typeface="ＭＳ Ｐゴシック" charset="0"/>
                <a:cs typeface="ＭＳ Ｐゴシック" charset="0"/>
              </a:rPr>
              <a:t>to manage</a:t>
            </a:r>
            <a:r>
              <a:rPr lang="en-US" sz="1200" b="0" baseline="0" dirty="0">
                <a:latin typeface="+mn-lt"/>
                <a:ea typeface="ＭＳ Ｐゴシック" charset="0"/>
                <a:cs typeface="ＭＳ Ｐゴシック" charset="0"/>
              </a:rPr>
              <a:t> stress &amp; develop resilience</a:t>
            </a:r>
            <a:endParaRPr lang="en-US" dirty="0">
              <a:latin typeface="+mn-lt"/>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b="1" dirty="0">
                <a:latin typeface="+mn-lt"/>
                <a:cs typeface="Arial" panose="020B0604020202020204" pitchFamily="34" charset="0"/>
              </a:rPr>
              <a:t>Provide terms of</a:t>
            </a:r>
            <a:r>
              <a:rPr lang="en-US" b="1" baseline="0" dirty="0">
                <a:latin typeface="+mn-lt"/>
                <a:cs typeface="Arial" panose="020B0604020202020204" pitchFamily="34" charset="0"/>
              </a:rPr>
              <a:t> confidential communication  ( </a:t>
            </a:r>
            <a:r>
              <a:rPr lang="en-US" b="0" baseline="0" dirty="0">
                <a:latin typeface="+mn-lt"/>
                <a:cs typeface="Arial" panose="020B0604020202020204" pitchFamily="34" charset="0"/>
              </a:rPr>
              <a:t>If a members admits to committing a crime, you must report it)  </a:t>
            </a:r>
            <a:endParaRPr lang="en-US" b="1" baseline="0" dirty="0">
              <a:latin typeface="+mn-lt"/>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Use</a:t>
            </a:r>
            <a:r>
              <a:rPr lang="en-US" b="1" dirty="0">
                <a:latin typeface="+mn-lt"/>
                <a:cs typeface="Arial" panose="020B0604020202020204" pitchFamily="34" charset="0"/>
              </a:rPr>
              <a:t> O-S-C-A-R</a:t>
            </a:r>
            <a:r>
              <a:rPr lang="en-US" dirty="0">
                <a:latin typeface="+mn-lt"/>
                <a:cs typeface="Arial" panose="020B0604020202020204" pitchFamily="34" charset="0"/>
              </a:rPr>
              <a:t> Communication </a:t>
            </a:r>
            <a:r>
              <a:rPr lang="en-US" b="1" dirty="0">
                <a:latin typeface="+mn-lt"/>
                <a:cs typeface="Arial" panose="020B0604020202020204" pitchFamily="34" charset="0"/>
              </a:rPr>
              <a:t>(Observe-State Observation-Clarify Role-Ask Why-Respond)</a:t>
            </a:r>
          </a:p>
          <a:p>
            <a:pPr marL="640594" lvl="1" indent="-174708">
              <a:lnSpc>
                <a:spcPct val="100000"/>
              </a:lnSpc>
              <a:spcBef>
                <a:spcPts val="0"/>
              </a:spcBef>
              <a:spcAft>
                <a:spcPts val="0"/>
              </a:spcAft>
              <a:buFont typeface="Arial" panose="020B0604020202020204" pitchFamily="34" charset="0"/>
              <a:buChar char="•"/>
            </a:pPr>
            <a:r>
              <a:rPr lang="en-US" dirty="0">
                <a:latin typeface="+mn-lt"/>
              </a:rPr>
              <a:t>A communication tool to accurately assess a person who is exhibiting yellow or Orange Zone stressors,</a:t>
            </a:r>
            <a:r>
              <a:rPr lang="en-US" baseline="0" dirty="0">
                <a:latin typeface="+mn-lt"/>
              </a:rPr>
              <a:t> and provide them insight into their own behaviors.</a:t>
            </a:r>
            <a:endParaRPr lang="en-US" dirty="0">
              <a:latin typeface="+mn-lt"/>
            </a:endParaRPr>
          </a:p>
          <a:p>
            <a:pPr marL="640594" lvl="1" indent="-174708">
              <a:lnSpc>
                <a:spcPct val="100000"/>
              </a:lnSpc>
              <a:spcBef>
                <a:spcPts val="0"/>
              </a:spcBef>
              <a:spcAft>
                <a:spcPts val="0"/>
              </a:spcAft>
              <a:buFont typeface="Arial" panose="020B0604020202020204" pitchFamily="34" charset="0"/>
              <a:buChar char="•"/>
            </a:pPr>
            <a:r>
              <a:rPr lang="en-US" dirty="0">
                <a:latin typeface="+mn-lt"/>
              </a:rPr>
              <a:t>A 5 step process of </a:t>
            </a:r>
            <a:r>
              <a:rPr lang="en-US" b="1" dirty="0">
                <a:latin typeface="+mn-lt"/>
              </a:rPr>
              <a:t>how you ask</a:t>
            </a:r>
            <a:r>
              <a:rPr lang="en-US" dirty="0">
                <a:latin typeface="+mn-lt"/>
              </a:rPr>
              <a:t>, </a:t>
            </a:r>
            <a:r>
              <a:rPr lang="en-US" b="1" dirty="0">
                <a:latin typeface="+mn-lt"/>
              </a:rPr>
              <a:t>care</a:t>
            </a:r>
            <a:r>
              <a:rPr lang="en-US" dirty="0">
                <a:latin typeface="+mn-lt"/>
              </a:rPr>
              <a:t>, and </a:t>
            </a:r>
            <a:r>
              <a:rPr lang="en-US" b="1" dirty="0">
                <a:latin typeface="+mn-lt"/>
              </a:rPr>
              <a:t>decide</a:t>
            </a:r>
            <a:r>
              <a:rPr lang="en-US" dirty="0">
                <a:latin typeface="+mn-lt"/>
              </a:rPr>
              <a:t> if additional care is needed</a:t>
            </a:r>
          </a:p>
          <a:p>
            <a:pPr marL="174708"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Ask </a:t>
            </a:r>
            <a:r>
              <a:rPr lang="en-US" b="1" dirty="0">
                <a:latin typeface="+mn-lt"/>
                <a:cs typeface="Arial" panose="020B0604020202020204" pitchFamily="34" charset="0"/>
              </a:rPr>
              <a:t>open-ended questions- </a:t>
            </a:r>
            <a:r>
              <a:rPr lang="en-US" dirty="0">
                <a:effectLst/>
                <a:latin typeface="+mn-lt"/>
              </a:rPr>
              <a:t>Because they require more than a one-or two-word response, open-ended questions are vital for stimulating discussion and demonstrating that there are multiple ways to perceive and answer a question.</a:t>
            </a:r>
            <a:endParaRPr lang="en-US" dirty="0">
              <a:latin typeface="+mn-lt"/>
              <a:cs typeface="Arial" panose="020B0604020202020204" pitchFamily="34" charset="0"/>
            </a:endParaRP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Do you feel comfortable with sharing about what’s going on?</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Tell me more about….</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What experiences or concerns do you have about …?</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What do you think would help or needs to happen next?</a:t>
            </a:r>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cs typeface="Arial" panose="020B0604020202020204" pitchFamily="34" charset="0"/>
              </a:rPr>
              <a:t>Apply</a:t>
            </a:r>
            <a:r>
              <a:rPr lang="en-US" b="0" baseline="0" dirty="0">
                <a:latin typeface="+mn-lt"/>
                <a:cs typeface="Arial" panose="020B0604020202020204" pitchFamily="34" charset="0"/>
              </a:rPr>
              <a:t> </a:t>
            </a:r>
            <a:r>
              <a:rPr lang="en-US" b="1" baseline="0" dirty="0">
                <a:latin typeface="+mn-lt"/>
                <a:cs typeface="Arial" panose="020B0604020202020204" pitchFamily="34" charset="0"/>
              </a:rPr>
              <a:t>empathic listening</a:t>
            </a:r>
            <a:r>
              <a:rPr lang="en-US" b="1" dirty="0">
                <a:latin typeface="+mn-lt"/>
                <a:cs typeface="Arial" panose="020B0604020202020204" pitchFamily="34" charset="0"/>
              </a:rPr>
              <a:t>- </a:t>
            </a:r>
            <a:r>
              <a:rPr lang="en-US" dirty="0">
                <a:latin typeface="+mn-lt"/>
                <a:cs typeface="Arial" panose="020B0604020202020204" pitchFamily="34" charset="0"/>
              </a:rPr>
              <a:t>Empathy means taking the perspective of someone else and treating that person according to your understanding of how they feel. D</a:t>
            </a:r>
            <a:r>
              <a:rPr lang="en-US" b="0" dirty="0">
                <a:latin typeface="+mn-lt"/>
              </a:rPr>
              <a:t>emonstrate </a:t>
            </a:r>
            <a:r>
              <a:rPr lang="en-US" dirty="0">
                <a:latin typeface="+mn-lt"/>
              </a:rPr>
              <a:t>that you have empathy</a:t>
            </a:r>
            <a:r>
              <a:rPr lang="en-US" baseline="0" dirty="0">
                <a:latin typeface="+mn-lt"/>
              </a:rPr>
              <a:t> by</a:t>
            </a:r>
            <a:r>
              <a:rPr lang="en-US" dirty="0">
                <a:latin typeface="+mn-lt"/>
              </a:rPr>
              <a:t> listening to the other person and respect their opinions.</a:t>
            </a:r>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Allow them to speak freely and</a:t>
            </a:r>
            <a:r>
              <a:rPr lang="en-US" b="1" dirty="0">
                <a:latin typeface="+mn-lt"/>
                <a:cs typeface="Arial" panose="020B0604020202020204" pitchFamily="34" charset="0"/>
              </a:rPr>
              <a:t> LISTEN </a:t>
            </a:r>
            <a:r>
              <a:rPr lang="en-US" dirty="0">
                <a:latin typeface="+mn-lt"/>
                <a:cs typeface="Arial" panose="020B0604020202020204" pitchFamily="34" charset="0"/>
              </a:rPr>
              <a:t>actively- Communication isn’t just about speaking, its also about listening. Active listening is listening to</a:t>
            </a:r>
            <a:r>
              <a:rPr lang="en-US" b="1" dirty="0">
                <a:latin typeface="+mn-lt"/>
                <a:cs typeface="Arial" panose="020B0604020202020204" pitchFamily="34" charset="0"/>
              </a:rPr>
              <a:t> understand </a:t>
            </a:r>
            <a:r>
              <a:rPr lang="en-US" dirty="0">
                <a:latin typeface="+mn-lt"/>
                <a:cs typeface="Arial" panose="020B0604020202020204" pitchFamily="34" charset="0"/>
              </a:rPr>
              <a:t>rather then reply.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Be a sound board- sometimes you just need to talk things out and have someone listen to your frustrations</a:t>
            </a:r>
            <a:endParaRPr lang="en-US" dirty="0">
              <a:latin typeface="+mn-lt"/>
            </a:endParaRPr>
          </a:p>
          <a:p>
            <a:pPr marL="174708" indent="-174708">
              <a:lnSpc>
                <a:spcPct val="100000"/>
              </a:lnSpc>
              <a:spcBef>
                <a:spcPts val="0"/>
              </a:spcBef>
              <a:spcAft>
                <a:spcPts val="0"/>
              </a:spcAft>
              <a:buFont typeface="Arial" panose="020B0604020202020204" pitchFamily="34" charset="0"/>
              <a:buChar char="•"/>
            </a:pPr>
            <a:r>
              <a:rPr lang="en-US" b="0" baseline="0" dirty="0">
                <a:latin typeface="+mn-lt"/>
                <a:cs typeface="Arial" panose="020B0604020202020204" pitchFamily="34" charset="0"/>
              </a:rPr>
              <a:t>Reinforce member strengths</a:t>
            </a:r>
            <a:r>
              <a:rPr lang="en-US" dirty="0">
                <a:latin typeface="+mn-lt"/>
                <a:cs typeface="Arial" panose="020B0604020202020204" pitchFamily="34" charset="0"/>
              </a:rPr>
              <a:t>- Reinforcing members strengths, use of encouraging words and</a:t>
            </a:r>
            <a:r>
              <a:rPr lang="en-US" dirty="0">
                <a:effectLst/>
                <a:latin typeface="+mn-lt"/>
              </a:rPr>
              <a:t> non-verbal gestures such as head nods, a warm facial expression and maintaining eye contact, are more likely to reinforce openness in others</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Shows warmth &amp; openness </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Reduces shyness </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Encourages others to participate in open discussions</a:t>
            </a:r>
          </a:p>
          <a:p>
            <a:pPr marL="174708"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Provide non-threatening support &amp; information-</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Be open-minded- No one likes being judged, enter the situation open-minded and without judgment. </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Educate about stress behaviors and thoughts </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Support and reinforce resilience strategies </a:t>
            </a:r>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Consider adding additional</a:t>
            </a:r>
            <a:r>
              <a:rPr lang="en-US" baseline="0" dirty="0">
                <a:latin typeface="+mn-lt"/>
                <a:cs typeface="Arial" panose="020B0604020202020204" pitchFamily="34" charset="0"/>
              </a:rPr>
              <a:t> services/team </a:t>
            </a:r>
            <a:r>
              <a:rPr lang="en-US" dirty="0">
                <a:latin typeface="+mn-lt"/>
                <a:cs typeface="Arial" panose="020B0604020202020204" pitchFamily="34" charset="0"/>
              </a:rPr>
              <a:t>members </a:t>
            </a:r>
            <a:r>
              <a:rPr lang="en-US" b="1" dirty="0">
                <a:latin typeface="+mn-lt"/>
                <a:cs typeface="Arial" panose="020B0604020202020204" pitchFamily="34" charset="0"/>
              </a:rPr>
              <a:t>(verbal consent required by staff member</a:t>
            </a:r>
            <a:r>
              <a:rPr lang="en-US" dirty="0">
                <a:latin typeface="+mn-lt"/>
                <a:cs typeface="Arial" panose="020B0604020202020204" pitchFamily="34" charset="0"/>
              </a:rPr>
              <a:t>)- If you feel you are unable to help this individual for whatever reason, </a:t>
            </a:r>
            <a:r>
              <a:rPr lang="en-US" b="1" dirty="0">
                <a:latin typeface="+mn-lt"/>
                <a:cs typeface="Arial" panose="020B0604020202020204" pitchFamily="34" charset="0"/>
              </a:rPr>
              <a:t>ASK</a:t>
            </a:r>
            <a:r>
              <a:rPr lang="en-US" dirty="0">
                <a:latin typeface="+mn-lt"/>
                <a:cs typeface="Arial" panose="020B0604020202020204" pitchFamily="34" charset="0"/>
              </a:rPr>
              <a:t> to bring in other</a:t>
            </a:r>
            <a:r>
              <a:rPr lang="en-US" baseline="0" dirty="0">
                <a:latin typeface="+mn-lt"/>
                <a:cs typeface="Arial" panose="020B0604020202020204" pitchFamily="34" charset="0"/>
              </a:rPr>
              <a:t> service/t</a:t>
            </a:r>
            <a:r>
              <a:rPr lang="en-US" dirty="0">
                <a:latin typeface="+mn-lt"/>
                <a:cs typeface="Arial" panose="020B0604020202020204" pitchFamily="34" charset="0"/>
              </a:rPr>
              <a:t>eam members. </a:t>
            </a:r>
          </a:p>
          <a:p>
            <a:pPr marL="174708" indent="-174708">
              <a:lnSpc>
                <a:spcPct val="100000"/>
              </a:lnSpc>
              <a:spcBef>
                <a:spcPts val="0"/>
              </a:spcBef>
              <a:spcAft>
                <a:spcPts val="0"/>
              </a:spcAft>
              <a:buFont typeface="Arial" panose="020B0604020202020204" pitchFamily="34" charset="0"/>
              <a:buChar char="•"/>
            </a:pPr>
            <a:r>
              <a:rPr lang="en-US" b="0" baseline="0" dirty="0">
                <a:latin typeface="+mn-lt"/>
                <a:cs typeface="Arial" panose="020B0604020202020204" pitchFamily="34" charset="0"/>
              </a:rPr>
              <a:t>Identify areas of support and connect them to resources - </a:t>
            </a:r>
            <a:r>
              <a:rPr lang="en-US" dirty="0">
                <a:latin typeface="+mn-lt"/>
                <a:cs typeface="Arial" panose="020B0604020202020204" pitchFamily="34" charset="0"/>
              </a:rPr>
              <a:t>Discuss available resources:</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Internal command</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Local/community</a:t>
            </a:r>
          </a:p>
          <a:p>
            <a:pPr marL="640594" lvl="1" indent="-174708">
              <a:lnSpc>
                <a:spcPct val="100000"/>
              </a:lnSpc>
              <a:spcBef>
                <a:spcPts val="0"/>
              </a:spcBef>
              <a:spcAft>
                <a:spcPts val="0"/>
              </a:spcAft>
              <a:buFont typeface="Arial" panose="020B0604020202020204" pitchFamily="34" charset="0"/>
              <a:buChar char="•"/>
            </a:pPr>
            <a:r>
              <a:rPr lang="en-US" dirty="0">
                <a:latin typeface="+mn-lt"/>
                <a:cs typeface="Arial" panose="020B0604020202020204" pitchFamily="34" charset="0"/>
              </a:rPr>
              <a:t>Individual </a:t>
            </a:r>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cs typeface="Arial" panose="020B0604020202020204" pitchFamily="34" charset="0"/>
              </a:rPr>
              <a:t>Develop a plan to address current problem or crisis-</a:t>
            </a:r>
            <a:r>
              <a:rPr lang="en-US" baseline="0" dirty="0">
                <a:latin typeface="+mn-lt"/>
                <a:cs typeface="Arial" panose="020B0604020202020204" pitchFamily="34" charset="0"/>
              </a:rPr>
              <a:t> Develop a “plan of action” which can entail listening to their problems, making suggestions or connecting them to resources.</a:t>
            </a:r>
            <a:endParaRPr lang="en-US" b="1" baseline="0" dirty="0">
              <a:latin typeface="+mn-lt"/>
              <a:cs typeface="Arial" panose="020B0604020202020204" pitchFamily="34" charset="0"/>
            </a:endParaRPr>
          </a:p>
          <a:p>
            <a:pPr marL="174708" indent="-174708">
              <a:lnSpc>
                <a:spcPct val="100000"/>
              </a:lnSpc>
              <a:spcBef>
                <a:spcPts val="0"/>
              </a:spcBef>
              <a:spcAft>
                <a:spcPts val="0"/>
              </a:spcAft>
              <a:buFont typeface="Arial" panose="020B0604020202020204" pitchFamily="34" charset="0"/>
              <a:buChar char="•"/>
            </a:pPr>
            <a:r>
              <a:rPr lang="en-US" b="0" baseline="0" dirty="0">
                <a:latin typeface="+mn-lt"/>
                <a:cs typeface="Arial" panose="020B0604020202020204" pitchFamily="34" charset="0"/>
              </a:rPr>
              <a:t>Always get permission from individual before disclosing information to chain of command (COC), and unless the member discloses something not protected by confidential communication, (this is why it is very important that the Buddy Care Member and the Service Member in distress completely understand the terms of confidential communication) the Buddy Care Member must get permission from the Service Member beforehand.</a:t>
            </a:r>
          </a:p>
          <a:p>
            <a:pPr marL="174708" indent="-174708">
              <a:lnSpc>
                <a:spcPct val="100000"/>
              </a:lnSpc>
              <a:spcBef>
                <a:spcPts val="0"/>
              </a:spcBef>
              <a:spcAft>
                <a:spcPts val="0"/>
              </a:spcAft>
              <a:buFont typeface="Arial" panose="020B0604020202020204" pitchFamily="34" charset="0"/>
              <a:buChar char="•"/>
            </a:pPr>
            <a:r>
              <a:rPr lang="en-US" b="0" baseline="0" dirty="0">
                <a:latin typeface="+mn-lt"/>
                <a:cs typeface="Arial" panose="020B0604020202020204" pitchFamily="34" charset="0"/>
              </a:rPr>
              <a:t>Follow-up - </a:t>
            </a:r>
            <a:r>
              <a:rPr lang="en-US" b="1" baseline="0" dirty="0">
                <a:latin typeface="+mn-lt"/>
                <a:cs typeface="Arial" panose="020B0604020202020204" pitchFamily="34" charset="0"/>
              </a:rPr>
              <a:t>NOT </a:t>
            </a:r>
            <a:r>
              <a:rPr lang="en-US" b="0" baseline="0" dirty="0">
                <a:latin typeface="+mn-lt"/>
                <a:cs typeface="Arial" panose="020B0604020202020204" pitchFamily="34" charset="0"/>
              </a:rPr>
              <a:t>a one-time thing, but an ongoing process </a:t>
            </a:r>
          </a:p>
        </p:txBody>
      </p:sp>
    </p:spTree>
    <p:extLst>
      <p:ext uri="{BB962C8B-B14F-4D97-AF65-F5344CB8AC3E}">
        <p14:creationId xmlns:p14="http://schemas.microsoft.com/office/powerpoint/2010/main" val="316865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a:latin typeface="+mn-lt"/>
                <a:cs typeface="Times New Roman" panose="02020603050405020304" pitchFamily="18" charset="0"/>
              </a:rPr>
              <a:t>Confidential Communication </a:t>
            </a:r>
          </a:p>
          <a:p>
            <a:pPr>
              <a:lnSpc>
                <a:spcPct val="100000"/>
              </a:lnSpc>
              <a:spcBef>
                <a:spcPts val="0"/>
              </a:spcBef>
              <a:spcAft>
                <a:spcPts val="0"/>
              </a:spcAft>
            </a:pPr>
            <a:endParaRPr lang="en-US" sz="1200" b="1" dirty="0">
              <a:latin typeface="+mn-lt"/>
              <a:cs typeface="Times New Roman" panose="02020603050405020304" pitchFamily="18" charset="0"/>
            </a:endParaRPr>
          </a:p>
          <a:p>
            <a:pPr>
              <a:lnSpc>
                <a:spcPct val="100000"/>
              </a:lnSpc>
              <a:spcBef>
                <a:spcPts val="0"/>
              </a:spcBef>
              <a:spcAft>
                <a:spcPts val="0"/>
              </a:spcAft>
            </a:pPr>
            <a:r>
              <a:rPr lang="en-US" sz="1200" b="1" dirty="0">
                <a:latin typeface="+mn-lt"/>
                <a:cs typeface="Times New Roman" panose="02020603050405020304" pitchFamily="18" charset="0"/>
              </a:rPr>
              <a:t>Know when to refer to a higher</a:t>
            </a:r>
            <a:r>
              <a:rPr lang="en-US" sz="1200" b="1" baseline="0" dirty="0">
                <a:latin typeface="+mn-lt"/>
                <a:cs typeface="Times New Roman" panose="02020603050405020304" pitchFamily="18" charset="0"/>
              </a:rPr>
              <a:t> level of care</a:t>
            </a:r>
            <a:r>
              <a:rPr lang="en-US" sz="1200" baseline="0" dirty="0">
                <a:latin typeface="+mn-lt"/>
                <a:cs typeface="Times New Roman" panose="02020603050405020304" pitchFamily="18" charset="0"/>
              </a:rPr>
              <a:t>. </a:t>
            </a:r>
            <a:r>
              <a:rPr lang="en-US" sz="1200" dirty="0">
                <a:latin typeface="+mn-lt"/>
                <a:cs typeface="Times New Roman" panose="02020603050405020304" pitchFamily="18" charset="0"/>
              </a:rPr>
              <a:t>Buddy</a:t>
            </a:r>
            <a:r>
              <a:rPr lang="en-US" sz="1200" baseline="0" dirty="0">
                <a:latin typeface="+mn-lt"/>
                <a:cs typeface="Times New Roman" panose="02020603050405020304" pitchFamily="18" charset="0"/>
              </a:rPr>
              <a:t> </a:t>
            </a:r>
            <a:r>
              <a:rPr lang="en-US" sz="1200" dirty="0">
                <a:latin typeface="+mn-lt"/>
                <a:cs typeface="Times New Roman" panose="02020603050405020304" pitchFamily="18" charset="0"/>
              </a:rPr>
              <a:t>Care is an informal peer-to-peer interaction. However, we need to be prepared to refer</a:t>
            </a:r>
            <a:r>
              <a:rPr lang="en-US" sz="1200" baseline="0" dirty="0">
                <a:latin typeface="+mn-lt"/>
                <a:cs typeface="Times New Roman" panose="02020603050405020304" pitchFamily="18" charset="0"/>
              </a:rPr>
              <a:t> support</a:t>
            </a:r>
            <a:r>
              <a:rPr lang="en-US" sz="1200" dirty="0">
                <a:latin typeface="+mn-lt"/>
                <a:cs typeface="Times New Roman" panose="02020603050405020304" pitchFamily="18" charset="0"/>
              </a:rPr>
              <a:t> to its proper consultants if the conversation starts to “go in that direction.” In the event that the above instances come into the conversation and you are unsure of the appropriate action </a:t>
            </a:r>
            <a:r>
              <a:rPr lang="en-US" sz="1200" b="1" dirty="0">
                <a:latin typeface="+mn-lt"/>
                <a:cs typeface="Times New Roman" panose="02020603050405020304" pitchFamily="18" charset="0"/>
              </a:rPr>
              <a:t>STOP</a:t>
            </a:r>
            <a:r>
              <a:rPr lang="en-US" sz="1200" dirty="0">
                <a:latin typeface="+mn-lt"/>
                <a:cs typeface="Times New Roman" panose="02020603050405020304" pitchFamily="18" charset="0"/>
              </a:rPr>
              <a:t> the conversation with the member and discuss a referral to another authority. </a:t>
            </a:r>
          </a:p>
          <a:p>
            <a:pPr>
              <a:lnSpc>
                <a:spcPct val="100000"/>
              </a:lnSpc>
              <a:spcBef>
                <a:spcPts val="0"/>
              </a:spcBef>
              <a:spcAft>
                <a:spcPts val="0"/>
              </a:spcAft>
            </a:pPr>
            <a:endParaRPr lang="en-US" sz="1200" b="1" u="sng" dirty="0">
              <a:latin typeface="+mn-lt"/>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r>
              <a:rPr lang="en-US" sz="1200" b="1" dirty="0">
                <a:latin typeface="+mn-lt"/>
              </a:rPr>
              <a:t>Sexual Assault Prevention and Response (SAPR): </a:t>
            </a:r>
          </a:p>
          <a:p>
            <a:pPr marL="698830" lvl="1" indent="-232943">
              <a:lnSpc>
                <a:spcPct val="100000"/>
              </a:lnSpc>
              <a:spcBef>
                <a:spcPts val="0"/>
              </a:spcBef>
              <a:spcAft>
                <a:spcPts val="0"/>
              </a:spcAft>
              <a:buFont typeface="Arial" panose="020B0604020202020204" pitchFamily="34" charset="0"/>
              <a:buChar char="•"/>
            </a:pPr>
            <a:r>
              <a:rPr lang="en-US" sz="1200" dirty="0">
                <a:latin typeface="+mn-lt"/>
              </a:rPr>
              <a:t>COMDTINST M1754.10E: (Sexual Assault Prevention and Response (SAPR) Program  (2016)): </a:t>
            </a:r>
          </a:p>
          <a:p>
            <a:pPr marL="1106481" lvl="2" indent="-174708">
              <a:lnSpc>
                <a:spcPct val="100000"/>
              </a:lnSpc>
              <a:spcBef>
                <a:spcPts val="0"/>
              </a:spcBef>
              <a:spcAft>
                <a:spcPts val="0"/>
              </a:spcAft>
              <a:buFont typeface="Calibri" panose="020F0502020204030204" pitchFamily="34" charset="0"/>
              <a:buChar char="−"/>
            </a:pPr>
            <a:r>
              <a:rPr lang="en-US" sz="1200" dirty="0">
                <a:latin typeface="+mn-lt"/>
              </a:rPr>
              <a:t>Healthcare personnel: Must initiate the emergency care and treatment of sexual assault victims and notify the SARC, deployed resiliency counselor, SAPR VA, or unit SAPR VA to assure that a victim is offered SAPR services. Follow the protocols at</a:t>
            </a:r>
            <a:r>
              <a:rPr lang="en-US" sz="1200" baseline="0" dirty="0">
                <a:latin typeface="+mn-lt"/>
              </a:rPr>
              <a:t>  </a:t>
            </a:r>
            <a:r>
              <a:rPr lang="en-US" dirty="0">
                <a:hlinkClick r:id="rId3"/>
              </a:rPr>
              <a:t>Office of Work-Life Programs (CG-111) | U.S. Coast Guard (uscg.mil)</a:t>
            </a:r>
            <a:endParaRPr lang="en-US" sz="1200" dirty="0">
              <a:latin typeface="+mn-lt"/>
            </a:endParaRPr>
          </a:p>
          <a:p>
            <a:pPr marL="698830" lvl="1" indent="-232943">
              <a:lnSpc>
                <a:spcPct val="100000"/>
              </a:lnSpc>
              <a:spcBef>
                <a:spcPts val="0"/>
              </a:spcBef>
              <a:spcAft>
                <a:spcPts val="0"/>
              </a:spcAft>
              <a:buFont typeface="Arial" panose="020B0604020202020204" pitchFamily="34" charset="0"/>
              <a:buChar char="•"/>
            </a:pPr>
            <a:r>
              <a:rPr lang="en-US" sz="1200" dirty="0">
                <a:latin typeface="+mn-lt"/>
              </a:rPr>
              <a:t>Safe Helpline: 877-995-5247</a:t>
            </a:r>
          </a:p>
          <a:p>
            <a:pPr marL="698830" lvl="1" indent="-232943">
              <a:lnSpc>
                <a:spcPct val="100000"/>
              </a:lnSpc>
              <a:spcBef>
                <a:spcPts val="0"/>
              </a:spcBef>
              <a:spcAft>
                <a:spcPts val="0"/>
              </a:spcAft>
              <a:buFont typeface="Arial" panose="020B0604020202020204" pitchFamily="34" charset="0"/>
              <a:buChar char="•"/>
            </a:pPr>
            <a:r>
              <a:rPr lang="en-US" sz="1200" dirty="0">
                <a:latin typeface="+mn-lt"/>
              </a:rPr>
              <a:t>SAPR Source webpage: http://www.sapr.mil/sapr-source</a:t>
            </a:r>
          </a:p>
          <a:p>
            <a:pPr marL="232943" indent="-232943">
              <a:lnSpc>
                <a:spcPct val="100000"/>
              </a:lnSpc>
              <a:spcBef>
                <a:spcPts val="0"/>
              </a:spcBef>
              <a:spcAft>
                <a:spcPts val="0"/>
              </a:spcAft>
              <a:buFont typeface="+mj-lt"/>
              <a:buAutoNum type="arabicPeriod"/>
            </a:pPr>
            <a:endParaRPr lang="en-US" sz="1200" dirty="0">
              <a:latin typeface="+mn-lt"/>
            </a:endParaRPr>
          </a:p>
          <a:p>
            <a:pPr marL="171450" indent="-171450" defTabSz="931774">
              <a:lnSpc>
                <a:spcPct val="100000"/>
              </a:lnSpc>
              <a:spcBef>
                <a:spcPts val="0"/>
              </a:spcBef>
              <a:spcAft>
                <a:spcPts val="0"/>
              </a:spcAft>
              <a:buFont typeface="Arial" panose="020B0604020202020204" pitchFamily="34" charset="0"/>
              <a:buChar char="•"/>
              <a:defRPr/>
            </a:pPr>
            <a:r>
              <a:rPr lang="en-US" sz="1200" b="1" dirty="0">
                <a:latin typeface="+mn-lt"/>
              </a:rPr>
              <a:t>Suicide: </a:t>
            </a:r>
            <a:r>
              <a:rPr lang="en-US" sz="1200" b="1" dirty="0">
                <a:latin typeface="+mn-lt"/>
                <a:cs typeface="Arial" panose="020B0604020202020204" pitchFamily="34" charset="0"/>
              </a:rPr>
              <a:t>COMDTINST 1734.1A</a:t>
            </a:r>
            <a:endParaRPr lang="en-US" sz="1200" b="1" dirty="0">
              <a:latin typeface="+mn-lt"/>
            </a:endParaRPr>
          </a:p>
          <a:p>
            <a:pPr marL="698830" lvl="1" indent="-232943" defTabSz="931774">
              <a:lnSpc>
                <a:spcPct val="100000"/>
              </a:lnSpc>
              <a:spcBef>
                <a:spcPts val="0"/>
              </a:spcBef>
              <a:spcAft>
                <a:spcPts val="0"/>
              </a:spcAft>
              <a:buFont typeface="Arial" panose="020B0604020202020204" pitchFamily="34" charset="0"/>
              <a:buChar char="•"/>
              <a:defRPr/>
            </a:pPr>
            <a:r>
              <a:rPr lang="en-US" sz="1200" dirty="0">
                <a:latin typeface="+mn-lt"/>
              </a:rPr>
              <a:t>Everyone has a duty to obtain assistance for others in the event of suicidal threats or behaviors</a:t>
            </a:r>
          </a:p>
          <a:p>
            <a:pPr marL="698830" lvl="1" indent="-232943" defTabSz="931774">
              <a:lnSpc>
                <a:spcPct val="100000"/>
              </a:lnSpc>
              <a:spcBef>
                <a:spcPts val="0"/>
              </a:spcBef>
              <a:spcAft>
                <a:spcPts val="0"/>
              </a:spcAft>
              <a:buFont typeface="Arial" panose="020B0604020202020204" pitchFamily="34" charset="0"/>
              <a:buChar char="•"/>
              <a:defRPr/>
            </a:pPr>
            <a:r>
              <a:rPr lang="en-US" sz="1200" dirty="0">
                <a:latin typeface="+mn-lt"/>
              </a:rPr>
              <a:t>Call 988 for</a:t>
            </a:r>
            <a:r>
              <a:rPr lang="en-US" sz="1200" baseline="0" dirty="0">
                <a:latin typeface="+mn-lt"/>
              </a:rPr>
              <a:t> PSYCHOLOGICAL Assistance</a:t>
            </a:r>
          </a:p>
          <a:p>
            <a:pPr marL="698830" lvl="1" indent="-232943" defTabSz="931774">
              <a:lnSpc>
                <a:spcPct val="100000"/>
              </a:lnSpc>
              <a:spcBef>
                <a:spcPts val="0"/>
              </a:spcBef>
              <a:spcAft>
                <a:spcPts val="0"/>
              </a:spcAft>
              <a:buFont typeface="Arial" panose="020B0604020202020204" pitchFamily="34" charset="0"/>
              <a:buChar char="•"/>
              <a:defRPr/>
            </a:pPr>
            <a:r>
              <a:rPr lang="en-US" sz="1200" baseline="0" dirty="0">
                <a:latin typeface="+mn-lt"/>
              </a:rPr>
              <a:t>Call 911 if trauma is involved</a:t>
            </a:r>
            <a:endParaRPr lang="en-US" sz="1200" dirty="0">
              <a:latin typeface="+mn-lt"/>
            </a:endParaRPr>
          </a:p>
          <a:p>
            <a:pPr marL="698830" lvl="1" indent="-232943" defTabSz="931774">
              <a:lnSpc>
                <a:spcPct val="100000"/>
              </a:lnSpc>
              <a:spcBef>
                <a:spcPts val="0"/>
              </a:spcBef>
              <a:spcAft>
                <a:spcPts val="0"/>
              </a:spcAft>
              <a:buFont typeface="Arial" panose="020B0604020202020204" pitchFamily="34" charset="0"/>
              <a:buChar char="•"/>
              <a:defRPr/>
            </a:pPr>
            <a:r>
              <a:rPr lang="en-US" sz="1200" dirty="0">
                <a:latin typeface="+mn-lt"/>
              </a:rPr>
              <a:t>Obligation to higher level of care</a:t>
            </a:r>
          </a:p>
          <a:p>
            <a:pPr marL="698830" lvl="1" indent="-232943" defTabSz="931774">
              <a:lnSpc>
                <a:spcPct val="100000"/>
              </a:lnSpc>
              <a:spcBef>
                <a:spcPts val="0"/>
              </a:spcBef>
              <a:spcAft>
                <a:spcPts val="0"/>
              </a:spcAft>
              <a:buFont typeface="Arial" panose="020B0604020202020204" pitchFamily="34" charset="0"/>
              <a:buChar char="•"/>
              <a:defRPr/>
            </a:pPr>
            <a:r>
              <a:rPr lang="en-US" sz="1200" dirty="0">
                <a:latin typeface="+mn-lt"/>
              </a:rPr>
              <a:t>National Suicide Prevention Hotline: 1-800-273-8255</a:t>
            </a:r>
          </a:p>
          <a:p>
            <a:pPr marL="698830" lvl="1" indent="-232943" defTabSz="931774">
              <a:lnSpc>
                <a:spcPct val="100000"/>
              </a:lnSpc>
              <a:spcBef>
                <a:spcPts val="0"/>
              </a:spcBef>
              <a:spcAft>
                <a:spcPts val="0"/>
              </a:spcAft>
              <a:buFont typeface="Arial" panose="020B0604020202020204" pitchFamily="34" charset="0"/>
              <a:buChar char="•"/>
              <a:defRPr/>
            </a:pPr>
            <a:r>
              <a:rPr lang="en-US" sz="1200" dirty="0">
                <a:solidFill>
                  <a:prstClr val="black"/>
                </a:solidFill>
                <a:latin typeface="+mn-lt"/>
                <a:ea typeface="ＭＳ Ｐゴシック" charset="0"/>
                <a:cs typeface="ＭＳ Ｐゴシック" charset="0"/>
              </a:rPr>
              <a:t>www.suicidepreventionlifeline.org</a:t>
            </a:r>
            <a:endParaRPr lang="en-US" sz="1200" dirty="0">
              <a:latin typeface="+mn-lt"/>
            </a:endParaRPr>
          </a:p>
          <a:p>
            <a:pPr marL="465887" lvl="1">
              <a:lnSpc>
                <a:spcPct val="100000"/>
              </a:lnSpc>
              <a:spcBef>
                <a:spcPts val="0"/>
              </a:spcBef>
              <a:spcAft>
                <a:spcPts val="0"/>
              </a:spcAft>
            </a:pPr>
            <a:endParaRPr lang="en-US" sz="1200" dirty="0">
              <a:latin typeface="+mn-lt"/>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rPr>
              <a:t>CIM</a:t>
            </a:r>
            <a:r>
              <a:rPr lang="en-US" sz="1200" baseline="0" dirty="0">
                <a:latin typeface="+mn-lt"/>
              </a:rPr>
              <a:t> 5000.3B</a:t>
            </a:r>
            <a:endParaRPr lang="en-US" sz="1200" dirty="0">
              <a:latin typeface="+mn-lt"/>
            </a:endParaRPr>
          </a:p>
          <a:p>
            <a:pPr marL="640594" lvl="1" indent="-174708" defTabSz="931774">
              <a:lnSpc>
                <a:spcPct val="100000"/>
              </a:lnSpc>
              <a:spcBef>
                <a:spcPts val="0"/>
              </a:spcBef>
              <a:spcAft>
                <a:spcPts val="0"/>
              </a:spcAft>
              <a:buFont typeface="Arial" panose="020B0604020202020204" pitchFamily="34" charset="0"/>
              <a:buChar char="•"/>
              <a:defRPr/>
            </a:pPr>
            <a:r>
              <a:rPr lang="en-US" sz="1200" dirty="0">
                <a:latin typeface="+mn-lt"/>
              </a:rPr>
              <a:t>Chapter 9.1.1</a:t>
            </a:r>
            <a:r>
              <a:rPr lang="en-US" sz="1200" baseline="0" dirty="0">
                <a:latin typeface="+mn-lt"/>
              </a:rPr>
              <a:t>  All persons in the Coast Guard shall report to the proper authority any disobedience or infraction of the regulations which may come under their observations. </a:t>
            </a:r>
          </a:p>
          <a:p>
            <a:pPr marL="640594" lvl="1" indent="-174708" defTabSz="931774">
              <a:lnSpc>
                <a:spcPct val="100000"/>
              </a:lnSpc>
              <a:spcBef>
                <a:spcPts val="0"/>
              </a:spcBef>
              <a:spcAft>
                <a:spcPts val="0"/>
              </a:spcAft>
              <a:buFont typeface="Arial" panose="020B0604020202020204" pitchFamily="34" charset="0"/>
              <a:buChar char="•"/>
              <a:defRPr/>
            </a:pPr>
            <a:endParaRPr lang="en-US" sz="1200" baseline="0" dirty="0">
              <a:latin typeface="+mn-lt"/>
            </a:endParaRPr>
          </a:p>
          <a:p>
            <a:pPr marL="640594" lvl="1" indent="-174708" defTabSz="931774">
              <a:lnSpc>
                <a:spcPct val="100000"/>
              </a:lnSpc>
              <a:spcBef>
                <a:spcPts val="0"/>
              </a:spcBef>
              <a:spcAft>
                <a:spcPts val="0"/>
              </a:spcAft>
              <a:buFont typeface="Arial" panose="020B0604020202020204" pitchFamily="34" charset="0"/>
              <a:buChar char="•"/>
              <a:defRPr/>
            </a:pPr>
            <a:endParaRPr lang="en-US" sz="1200" baseline="0" dirty="0">
              <a:latin typeface="+mn-lt"/>
            </a:endParaRPr>
          </a:p>
          <a:p>
            <a:pPr marL="640594" lvl="1" indent="-174708" defTabSz="931774">
              <a:lnSpc>
                <a:spcPct val="100000"/>
              </a:lnSpc>
              <a:spcBef>
                <a:spcPts val="0"/>
              </a:spcBef>
              <a:spcAft>
                <a:spcPts val="0"/>
              </a:spcAft>
              <a:buFont typeface="Arial" panose="020B0604020202020204" pitchFamily="34" charset="0"/>
              <a:buChar char="•"/>
              <a:defRPr/>
            </a:pPr>
            <a:r>
              <a:rPr lang="en-US" sz="1200" dirty="0">
                <a:latin typeface="+mn-lt"/>
              </a:rPr>
              <a:t>“Persons in the naval service shall report as soon as possible to superior authority all offenses under the Uniform Code of Military Justice which come under their observation, except when such persons are themselves already criminally involved in such offenses at the time such offenses first come under their observation..”</a:t>
            </a:r>
          </a:p>
          <a:p>
            <a:pPr marL="698830" lvl="1" indent="-232943">
              <a:lnSpc>
                <a:spcPct val="100000"/>
              </a:lnSpc>
              <a:spcBef>
                <a:spcPts val="0"/>
              </a:spcBef>
              <a:spcAft>
                <a:spcPts val="0"/>
              </a:spcAft>
              <a:buFont typeface="+mj-lt"/>
              <a:buAutoNum type="arabicPeriod"/>
            </a:pPr>
            <a:endParaRPr lang="en-US" sz="1200" dirty="0">
              <a:latin typeface="+mn-lt"/>
            </a:endParaRPr>
          </a:p>
          <a:p>
            <a:pPr marL="465887" lvl="1" defTabSz="931774">
              <a:lnSpc>
                <a:spcPct val="100000"/>
              </a:lnSpc>
              <a:spcBef>
                <a:spcPts val="0"/>
              </a:spcBef>
              <a:spcAft>
                <a:spcPts val="0"/>
              </a:spcAft>
              <a:defRPr/>
            </a:pPr>
            <a:endParaRPr lang="en-US" sz="1200" dirty="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mn-lt"/>
                <a:cs typeface="Arial" panose="020B0604020202020204" pitchFamily="34" charset="0"/>
              </a:rPr>
              <a:t>Chaplains: </a:t>
            </a:r>
          </a:p>
          <a:p>
            <a:pPr marL="698830" lvl="1" indent="-232943">
              <a:lnSpc>
                <a:spcPct val="100000"/>
              </a:lnSpc>
              <a:spcBef>
                <a:spcPts val="0"/>
              </a:spcBef>
              <a:spcAft>
                <a:spcPts val="0"/>
              </a:spcAft>
              <a:buFont typeface="Arial" panose="020B0604020202020204" pitchFamily="34" charset="0"/>
              <a:buChar char="•"/>
            </a:pPr>
            <a:r>
              <a:rPr lang="en-US" sz="1200" dirty="0">
                <a:latin typeface="+mn-lt"/>
                <a:ea typeface="ＭＳ Ｐゴシック" charset="0"/>
                <a:cs typeface="ＭＳ Ｐゴシック" charset="0"/>
              </a:rPr>
              <a:t>SECNAVINST 1730.9-</a:t>
            </a:r>
            <a:r>
              <a:rPr lang="en-US" sz="1200" dirty="0">
                <a:latin typeface="+mn-lt"/>
                <a:cs typeface="Arial" panose="020B0604020202020204" pitchFamily="34" charset="0"/>
              </a:rPr>
              <a:t> Communications between a victim and a chaplain are confidential communications and can be made to chaplains either directly, through an RP, or through other administrative support personnel assigned to the chaplain. Unless the individual releases the chaplain from confidentiality, chaplains maintain confidentiality pursuant to </a:t>
            </a:r>
            <a:r>
              <a:rPr lang="en-US" sz="1200" dirty="0">
                <a:latin typeface="+mn-lt"/>
                <a:ea typeface="ＭＳ Ｐゴシック" charset="0"/>
                <a:cs typeface="ＭＳ Ｐゴシック" charset="0"/>
              </a:rPr>
              <a:t>SECNAVINST 1730.9</a:t>
            </a:r>
            <a:endParaRPr lang="en-US" sz="1200" u="none" baseline="0" dirty="0">
              <a:latin typeface="+mn-lt"/>
            </a:endParaRPr>
          </a:p>
        </p:txBody>
      </p:sp>
    </p:spTree>
    <p:extLst>
      <p:ext uri="{BB962C8B-B14F-4D97-AF65-F5344CB8AC3E}">
        <p14:creationId xmlns:p14="http://schemas.microsoft.com/office/powerpoint/2010/main" val="404221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a:latin typeface="+mn-lt"/>
                <a:cs typeface="Times New Roman" panose="02020603050405020304" pitchFamily="18" charset="0"/>
              </a:rPr>
              <a:t>O-S-C-A-R</a:t>
            </a:r>
            <a:r>
              <a:rPr lang="en-US" sz="1200" b="1" u="sng" baseline="0">
                <a:latin typeface="+mn-lt"/>
                <a:cs typeface="Times New Roman" panose="02020603050405020304" pitchFamily="18" charset="0"/>
              </a:rPr>
              <a:t> Communication </a:t>
            </a:r>
          </a:p>
          <a:p>
            <a:pPr>
              <a:lnSpc>
                <a:spcPct val="100000"/>
              </a:lnSpc>
              <a:spcBef>
                <a:spcPts val="0"/>
              </a:spcBef>
              <a:spcAft>
                <a:spcPts val="0"/>
              </a:spcAft>
            </a:pPr>
            <a:endParaRPr lang="en-US" sz="1200" b="1">
              <a:latin typeface="+mn-lt"/>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r>
              <a:rPr lang="en-US" sz="1200" b="1" i="1" u="sng"/>
              <a:t>OSCAR </a:t>
            </a:r>
            <a:r>
              <a:rPr lang="en-US" sz="1200"/>
              <a:t>is how you ask, care, and decide if support is needed </a:t>
            </a:r>
          </a:p>
          <a:p>
            <a:pPr>
              <a:lnSpc>
                <a:spcPct val="100000"/>
              </a:lnSpc>
              <a:spcBef>
                <a:spcPts val="0"/>
              </a:spcBef>
              <a:spcAft>
                <a:spcPts val="0"/>
              </a:spcAft>
            </a:pPr>
            <a:r>
              <a:rPr lang="en-US" sz="1200"/>
              <a:t> </a:t>
            </a:r>
          </a:p>
          <a:p>
            <a:pPr marL="171450" lvl="0" indent="-171450">
              <a:lnSpc>
                <a:spcPct val="100000"/>
              </a:lnSpc>
              <a:spcBef>
                <a:spcPts val="0"/>
              </a:spcBef>
              <a:spcAft>
                <a:spcPts val="0"/>
              </a:spcAft>
              <a:buFont typeface="Arial" panose="020B0604020202020204" pitchFamily="34" charset="0"/>
              <a:buChar char="•"/>
            </a:pPr>
            <a:r>
              <a:rPr lang="en-US" sz="1200"/>
              <a:t>When talking to an individual about their possible Yellow or Orange Zone Indicators, a common obstacle to accurate assessment is their almost reflexive denial of experiencing any stressors, distress, or changes in functioning. </a:t>
            </a:r>
          </a:p>
          <a:p>
            <a:pPr lvl="0">
              <a:lnSpc>
                <a:spcPct val="100000"/>
              </a:lnSpc>
              <a:spcBef>
                <a:spcPts val="0"/>
              </a:spcBef>
              <a:spcAft>
                <a:spcPts val="0"/>
              </a:spcAft>
            </a:pPr>
            <a:endParaRPr lang="en-US" sz="1200"/>
          </a:p>
          <a:p>
            <a:pPr marL="171450" lvl="0" indent="-171450">
              <a:lnSpc>
                <a:spcPct val="100000"/>
              </a:lnSpc>
              <a:spcBef>
                <a:spcPts val="0"/>
              </a:spcBef>
              <a:spcAft>
                <a:spcPts val="0"/>
              </a:spcAft>
              <a:buFont typeface="Arial" panose="020B0604020202020204" pitchFamily="34" charset="0"/>
              <a:buChar char="•"/>
            </a:pPr>
            <a:r>
              <a:rPr lang="en-US" sz="1200"/>
              <a:t>A tool to overcome that obstacle during your Check communications is something called </a:t>
            </a:r>
            <a:r>
              <a:rPr lang="en-US" sz="1200" u="none"/>
              <a:t>“</a:t>
            </a:r>
            <a:r>
              <a:rPr lang="en-US" sz="1200" b="1" u="none"/>
              <a:t>OSCAR” </a:t>
            </a:r>
            <a:r>
              <a:rPr lang="en-US" sz="1200"/>
              <a:t>communication – a mnemonic (memory device) for the five steps of:</a:t>
            </a:r>
          </a:p>
          <a:p>
            <a:pPr marL="0" lvl="0" indent="0">
              <a:lnSpc>
                <a:spcPct val="100000"/>
              </a:lnSpc>
              <a:spcBef>
                <a:spcPts val="0"/>
              </a:spcBef>
              <a:spcAft>
                <a:spcPts val="0"/>
              </a:spcAft>
              <a:buFont typeface="Arial" panose="020B0604020202020204" pitchFamily="34" charset="0"/>
              <a:buNone/>
            </a:pPr>
            <a:endParaRPr lang="en-US" sz="1200"/>
          </a:p>
          <a:p>
            <a:pPr marL="232943" indent="-232943">
              <a:lnSpc>
                <a:spcPct val="100000"/>
              </a:lnSpc>
              <a:spcBef>
                <a:spcPts val="0"/>
              </a:spcBef>
              <a:spcAft>
                <a:spcPts val="0"/>
              </a:spcAft>
              <a:buFont typeface="Arial" panose="020B0604020202020204" pitchFamily="34" charset="0"/>
              <a:buChar char="•"/>
            </a:pPr>
            <a:r>
              <a:rPr lang="en-US" sz="1200" b="1">
                <a:ea typeface="ＭＳ Ｐゴシック" charset="0"/>
                <a:cs typeface="ＭＳ Ｐゴシック" charset="0"/>
              </a:rPr>
              <a:t>Observe:</a:t>
            </a:r>
            <a:r>
              <a:rPr lang="en-US" sz="1200">
                <a:ea typeface="ＭＳ Ｐゴシック" charset="0"/>
                <a:cs typeface="ＭＳ Ｐゴシック" charset="0"/>
              </a:rPr>
              <a:t>  Actively observe behaviors; look for patterns</a:t>
            </a:r>
          </a:p>
          <a:p>
            <a:pPr marL="232943" indent="-232943">
              <a:lnSpc>
                <a:spcPct val="100000"/>
              </a:lnSpc>
              <a:spcBef>
                <a:spcPts val="0"/>
              </a:spcBef>
              <a:spcAft>
                <a:spcPts val="0"/>
              </a:spcAft>
              <a:buFont typeface="Arial" panose="020B0604020202020204" pitchFamily="34" charset="0"/>
              <a:buChar char="•"/>
            </a:pPr>
            <a:r>
              <a:rPr lang="en-US" sz="1200" b="1">
                <a:ea typeface="ＭＳ Ｐゴシック" charset="0"/>
                <a:cs typeface="ＭＳ Ｐゴシック" charset="0"/>
              </a:rPr>
              <a:t>State Observations: </a:t>
            </a:r>
            <a:r>
              <a:rPr lang="en-US" sz="1200">
                <a:ea typeface="ＭＳ Ｐゴシック" charset="0"/>
                <a:cs typeface="ＭＳ Ｐゴシック" charset="0"/>
              </a:rPr>
              <a:t> All attention to the behaviors; just the facts without interpretations or judgments</a:t>
            </a:r>
          </a:p>
          <a:p>
            <a:pPr marL="232943" indent="-232943">
              <a:lnSpc>
                <a:spcPct val="100000"/>
              </a:lnSpc>
              <a:spcBef>
                <a:spcPts val="0"/>
              </a:spcBef>
              <a:spcAft>
                <a:spcPts val="0"/>
              </a:spcAft>
              <a:buFont typeface="Arial" panose="020B0604020202020204" pitchFamily="34" charset="0"/>
              <a:buChar char="•"/>
            </a:pPr>
            <a:r>
              <a:rPr lang="en-US" sz="1200" b="1">
                <a:ea typeface="ＭＳ Ｐゴシック" charset="0"/>
                <a:cs typeface="ＭＳ Ｐゴシック" charset="0"/>
              </a:rPr>
              <a:t>Clarify Role:</a:t>
            </a:r>
            <a:r>
              <a:rPr lang="en-US" sz="1200">
                <a:ea typeface="ＭＳ Ｐゴシック" charset="0"/>
                <a:cs typeface="ＭＳ Ｐゴシック" charset="0"/>
              </a:rPr>
              <a:t>  State why you are concerned about the behavior. Validates why you are addressing the issue</a:t>
            </a:r>
          </a:p>
          <a:p>
            <a:pPr marL="232943" indent="-232943">
              <a:lnSpc>
                <a:spcPct val="100000"/>
              </a:lnSpc>
              <a:spcBef>
                <a:spcPts val="0"/>
              </a:spcBef>
              <a:spcAft>
                <a:spcPts val="0"/>
              </a:spcAft>
              <a:buFont typeface="Arial" panose="020B0604020202020204" pitchFamily="34" charset="0"/>
              <a:buChar char="•"/>
            </a:pPr>
            <a:r>
              <a:rPr lang="en-US" sz="1200" b="1">
                <a:ea typeface="ＭＳ Ｐゴシック" charset="0"/>
                <a:cs typeface="ＭＳ Ｐゴシック" charset="0"/>
              </a:rPr>
              <a:t>Ask Why:</a:t>
            </a:r>
            <a:r>
              <a:rPr lang="en-US" sz="1200">
                <a:ea typeface="ＭＳ Ｐゴシック" charset="0"/>
                <a:cs typeface="ＭＳ Ｐゴシック" charset="0"/>
              </a:rPr>
              <a:t>  Seek clarification; try to understand the other person's perception of the behaviors.</a:t>
            </a:r>
          </a:p>
          <a:p>
            <a:pPr marL="232943" indent="-232943">
              <a:lnSpc>
                <a:spcPct val="100000"/>
              </a:lnSpc>
              <a:spcBef>
                <a:spcPts val="0"/>
              </a:spcBef>
              <a:spcAft>
                <a:spcPts val="0"/>
              </a:spcAft>
              <a:buFont typeface="Arial" panose="020B0604020202020204" pitchFamily="34" charset="0"/>
              <a:buChar char="•"/>
            </a:pPr>
            <a:r>
              <a:rPr lang="en-US" sz="1200" b="1">
                <a:ea typeface="ＭＳ Ｐゴシック" charset="0"/>
                <a:cs typeface="ＭＳ Ｐゴシック" charset="0"/>
              </a:rPr>
              <a:t>Respond:</a:t>
            </a:r>
            <a:r>
              <a:rPr lang="en-US" sz="1200">
                <a:ea typeface="ＭＳ Ｐゴシック" charset="0"/>
                <a:cs typeface="ＭＳ Ｐゴシック" charset="0"/>
              </a:rPr>
              <a:t>  Clarify concern if indicated. Discuss desired behaviors. State options in behavioral terms.</a:t>
            </a:r>
          </a:p>
          <a:p>
            <a:pPr>
              <a:lnSpc>
                <a:spcPct val="100000"/>
              </a:lnSpc>
              <a:spcBef>
                <a:spcPts val="0"/>
              </a:spcBef>
              <a:spcAft>
                <a:spcPts val="0"/>
              </a:spcAft>
            </a:pPr>
            <a:endParaRPr lang="en-US" sz="1200" b="1">
              <a:latin typeface="+mn-lt"/>
              <a:cs typeface="Times New Roman" panose="02020603050405020304" pitchFamily="18" charset="0"/>
            </a:endParaRPr>
          </a:p>
        </p:txBody>
      </p:sp>
    </p:spTree>
    <p:extLst>
      <p:ext uri="{BB962C8B-B14F-4D97-AF65-F5344CB8AC3E}">
        <p14:creationId xmlns:p14="http://schemas.microsoft.com/office/powerpoint/2010/main" val="147049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Ask</a:t>
            </a:r>
            <a:r>
              <a:rPr lang="en-US" sz="1200" b="1" u="sng" baseline="0" dirty="0">
                <a:latin typeface="+mn-lt"/>
                <a:cs typeface="Arial" pitchFamily="34" charset="0"/>
              </a:rPr>
              <a:t> Open-Ended Questions</a:t>
            </a:r>
          </a:p>
          <a:p>
            <a:pPr lvl="0">
              <a:lnSpc>
                <a:spcPct val="100000"/>
              </a:lnSpc>
              <a:spcBef>
                <a:spcPts val="0"/>
              </a:spcBef>
              <a:spcAft>
                <a:spcPts val="0"/>
              </a:spcAft>
            </a:pPr>
            <a:endParaRPr lang="en-US" sz="1200" b="1" u="sng" baseline="0" dirty="0">
              <a:latin typeface="+mn-lt"/>
              <a:cs typeface="Arial" pitchFamily="34" charset="0"/>
            </a:endParaRPr>
          </a:p>
          <a:p>
            <a:pPr lvl="0">
              <a:lnSpc>
                <a:spcPct val="100000"/>
              </a:lnSpc>
              <a:spcBef>
                <a:spcPts val="0"/>
              </a:spcBef>
              <a:spcAft>
                <a:spcPts val="0"/>
              </a:spcAft>
            </a:pPr>
            <a:r>
              <a:rPr lang="en-US" sz="1200" b="0" u="none" baseline="0" dirty="0">
                <a:latin typeface="+mn-lt"/>
                <a:cs typeface="Arial" pitchFamily="34" charset="0"/>
              </a:rPr>
              <a:t>Have you ever played a game of basketball? In order for the team to win, you must pass or bounce the ball back and forth to one another to make a basket. </a:t>
            </a:r>
            <a:r>
              <a:rPr lang="en-US" sz="1200" dirty="0">
                <a:effectLst/>
                <a:latin typeface="+mn-lt"/>
              </a:rPr>
              <a:t>When asking open-ended questions, you are “bouncing the ball back” to your</a:t>
            </a:r>
            <a:r>
              <a:rPr lang="en-US" sz="1200" baseline="0" dirty="0">
                <a:effectLst/>
                <a:latin typeface="+mn-lt"/>
              </a:rPr>
              <a:t> team member</a:t>
            </a:r>
            <a:r>
              <a:rPr lang="en-US" sz="1200" dirty="0">
                <a:effectLst/>
                <a:latin typeface="+mn-lt"/>
              </a:rPr>
              <a:t>.</a:t>
            </a:r>
            <a:r>
              <a:rPr lang="en-US" sz="1200" baseline="0" dirty="0">
                <a:effectLst/>
                <a:latin typeface="+mn-lt"/>
              </a:rPr>
              <a:t> You are putting the ball back in their hands to openly communicate and express themselves. If you were to ask a close-ended question, the ball would never “bounce back” and your team would never make a basket. In a conversation, the ball would essentially lose momentum or end with that individual.  </a:t>
            </a:r>
            <a:r>
              <a:rPr lang="en-US" sz="1200" b="0" u="none" baseline="0" dirty="0">
                <a:latin typeface="+mn-lt"/>
                <a:cs typeface="Arial" pitchFamily="34" charset="0"/>
              </a:rPr>
              <a:t> </a:t>
            </a:r>
          </a:p>
          <a:p>
            <a:pPr lvl="0">
              <a:lnSpc>
                <a:spcPct val="100000"/>
              </a:lnSpc>
              <a:spcBef>
                <a:spcPts val="0"/>
              </a:spcBef>
              <a:spcAft>
                <a:spcPts val="0"/>
              </a:spcAft>
            </a:pPr>
            <a:endParaRPr lang="en-US" sz="1200" baseline="0" dirty="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Open-Ended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anose="020B0604020202020204" pitchFamily="34" charset="0"/>
              </a:rPr>
              <a:t>Extract more information: Open-ended q</a:t>
            </a:r>
            <a:r>
              <a:rPr lang="en-US" sz="1200" b="0" dirty="0">
                <a:latin typeface="+mn-lt"/>
                <a:cs typeface="Arial" panose="020B0604020202020204" pitchFamily="34" charset="0"/>
              </a:rPr>
              <a:t>uestions</a:t>
            </a:r>
            <a:r>
              <a:rPr lang="en-US" sz="1200" b="0" baseline="0" dirty="0">
                <a:latin typeface="+mn-lt"/>
                <a:cs typeface="Arial" panose="020B0604020202020204" pitchFamily="34" charset="0"/>
              </a:rPr>
              <a:t> </a:t>
            </a:r>
            <a:r>
              <a:rPr lang="en-US" sz="1200" b="0" dirty="0">
                <a:latin typeface="+mn-lt"/>
                <a:cs typeface="Arial" panose="020B0604020202020204" pitchFamily="34" charset="0"/>
              </a:rPr>
              <a:t>can </a:t>
            </a:r>
            <a:r>
              <a:rPr lang="en-US" sz="1200" b="1" dirty="0">
                <a:latin typeface="+mn-lt"/>
                <a:cs typeface="Arial" panose="020B0604020202020204" pitchFamily="34" charset="0"/>
              </a:rPr>
              <a:t>not</a:t>
            </a:r>
            <a:r>
              <a:rPr lang="en-US" sz="1200" b="0" dirty="0">
                <a:latin typeface="+mn-lt"/>
                <a:cs typeface="Arial" panose="020B0604020202020204" pitchFamily="34" charset="0"/>
              </a:rPr>
              <a:t> be answered with a “yes” or “no” response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cs typeface="Arial" panose="020B0604020202020204" pitchFamily="34" charset="0"/>
              </a:rPr>
              <a:t>Gets individuals to participate: Requires a full answer using the individuals own knowledge or feelings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anose="020B0604020202020204" pitchFamily="34" charset="0"/>
              </a:rPr>
              <a:t>Sustain a conversation: </a:t>
            </a:r>
            <a:r>
              <a:rPr lang="en-US" sz="1200" b="0" dirty="0">
                <a:effectLst/>
                <a:latin typeface="+mn-lt"/>
              </a:rPr>
              <a:t>Allow for the continuation of the conversation and are used to solicit additional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anose="020B0604020202020204" pitchFamily="34" charset="0"/>
              </a:rPr>
              <a:t>Draw someone into a conversation: Open-ended questions </a:t>
            </a:r>
            <a:r>
              <a:rPr lang="en-US" sz="1200" b="0" baseline="0" dirty="0">
                <a:effectLst/>
                <a:latin typeface="+mn-lt"/>
                <a:cs typeface="+mn-cs"/>
              </a:rPr>
              <a:t>h</a:t>
            </a:r>
            <a:r>
              <a:rPr lang="en-US" sz="1200" dirty="0">
                <a:effectLst/>
                <a:latin typeface="+mn-lt"/>
              </a:rPr>
              <a:t>ave</a:t>
            </a:r>
            <a:r>
              <a:rPr lang="en-US" sz="1200" baseline="0" dirty="0">
                <a:effectLst/>
                <a:latin typeface="+mn-lt"/>
              </a:rPr>
              <a:t> i</a:t>
            </a:r>
            <a:r>
              <a:rPr lang="en-US" sz="1200" dirty="0">
                <a:effectLst/>
                <a:latin typeface="+mn-lt"/>
              </a:rPr>
              <a:t>nviting qualities that encourages</a:t>
            </a:r>
            <a:r>
              <a:rPr lang="en-US" sz="1200" baseline="0" dirty="0">
                <a:effectLst/>
                <a:latin typeface="+mn-lt"/>
              </a:rPr>
              <a:t> an individual</a:t>
            </a:r>
            <a:r>
              <a:rPr lang="en-US" sz="1200" dirty="0">
                <a:effectLst/>
                <a:latin typeface="+mn-lt"/>
              </a:rPr>
              <a:t> to provide a more authentic, in-depth, and lengthier response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rPr>
              <a:t>Allow you to find out more about the person you</a:t>
            </a:r>
            <a:r>
              <a:rPr lang="en-US" sz="1200" b="0" baseline="0" dirty="0">
                <a:effectLst/>
                <a:latin typeface="+mn-lt"/>
              </a:rPr>
              <a:t> are talking with: When a person has the opportunity to think, they are more comfortable and relaxed. People who are more relaxed tend to be more forthcoming with their ideas, concerns, and feelings.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cs typeface="Arial" panose="020B0604020202020204" pitchFamily="34" charset="0"/>
              </a:rPr>
              <a:t>Demonstrate</a:t>
            </a:r>
            <a:r>
              <a:rPr lang="en-US" sz="1200" b="0" baseline="0" dirty="0">
                <a:latin typeface="+mn-lt"/>
                <a:cs typeface="Arial" panose="020B0604020202020204" pitchFamily="34" charset="0"/>
              </a:rPr>
              <a:t> active listening</a:t>
            </a:r>
            <a:r>
              <a:rPr lang="en-US" sz="1200" b="1" baseline="0" dirty="0">
                <a:latin typeface="+mn-lt"/>
                <a:cs typeface="Arial" panose="020B0604020202020204" pitchFamily="34" charset="0"/>
              </a:rPr>
              <a:t>: </a:t>
            </a:r>
            <a:r>
              <a:rPr lang="en-US" sz="1200" b="0" baseline="0" dirty="0">
                <a:latin typeface="+mn-lt"/>
                <a:cs typeface="Arial" panose="020B0604020202020204" pitchFamily="34" charset="0"/>
              </a:rPr>
              <a:t>When you let someone just talk and give them the time to open up, you are demonstrating active and empathic listening.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anose="020B0604020202020204" pitchFamily="34" charset="0"/>
              </a:rPr>
              <a:t>Help clarify: Asking open-ended questions will enable you to pull information out of an individual, help you clarify information, situations, or concerns.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a:latin typeface="+mn-lt"/>
                <a:cs typeface="Arial" panose="020B0604020202020204" pitchFamily="34" charset="0"/>
              </a:rPr>
              <a:t>Closed-Ended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mn-lt"/>
                <a:cs typeface="Arial" panose="020B0604020202020204" pitchFamily="34" charset="0"/>
              </a:rPr>
              <a:t>Do not contain in-depth response: </a:t>
            </a:r>
            <a:r>
              <a:rPr lang="en-US" sz="1200" baseline="0" dirty="0">
                <a:latin typeface="+mn-lt"/>
                <a:cs typeface="Arial" panose="020B0604020202020204" pitchFamily="34" charset="0"/>
              </a:rPr>
              <a:t>“Yes” or “No” answering questions stop the conversation </a:t>
            </a:r>
            <a:r>
              <a:rPr lang="en-US" sz="1200" dirty="0">
                <a:effectLst/>
                <a:latin typeface="+mn-lt"/>
              </a:rPr>
              <a:t>and provide only the answer to your question without any further detail</a:t>
            </a:r>
            <a:endParaRPr lang="en-US" sz="1200" baseline="0" dirty="0">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Limit the listener’s answer because they will only provide information than is needed or required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Limits the possibility for a sense of connection to develop between you and the person with you are speaking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rPr>
              <a:t>Individual</a:t>
            </a:r>
            <a:r>
              <a:rPr lang="en-US" sz="1200" baseline="0" dirty="0">
                <a:effectLst/>
                <a:latin typeface="+mn-lt"/>
              </a:rPr>
              <a:t>s tend to r</a:t>
            </a:r>
            <a:r>
              <a:rPr lang="en-US" sz="1200" dirty="0">
                <a:effectLst/>
                <a:latin typeface="+mn-lt"/>
              </a:rPr>
              <a:t>efrain from elaborating on their response and instead answer with a one-word or short answer response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What open-ended</a:t>
            </a:r>
            <a:r>
              <a:rPr lang="en-US" sz="1200" b="1" baseline="0" dirty="0">
                <a:latin typeface="+mn-lt"/>
                <a:cs typeface="Arial" panose="020B0604020202020204" pitchFamily="34" charset="0"/>
              </a:rPr>
              <a:t> begin with:</a:t>
            </a:r>
            <a:endParaRPr lang="en-US" sz="1200" b="1" dirty="0">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What? </a:t>
            </a:r>
            <a:r>
              <a:rPr lang="en-US" sz="1200" b="1" i="1" dirty="0">
                <a:latin typeface="+mn-lt"/>
                <a:cs typeface="Arial" panose="020B0604020202020204" pitchFamily="34" charset="0"/>
              </a:rPr>
              <a:t>What</a:t>
            </a:r>
            <a:r>
              <a:rPr lang="en-US" sz="1200" b="1" dirty="0">
                <a:latin typeface="+mn-lt"/>
                <a:cs typeface="Arial" panose="020B0604020202020204" pitchFamily="34" charset="0"/>
              </a:rPr>
              <a:t> </a:t>
            </a:r>
            <a:r>
              <a:rPr lang="en-US" sz="1200" b="0" dirty="0">
                <a:latin typeface="+mn-lt"/>
                <a:cs typeface="Arial" panose="020B0604020202020204" pitchFamily="34" charset="0"/>
              </a:rPr>
              <a:t>movie did you see?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How? </a:t>
            </a:r>
            <a:r>
              <a:rPr lang="en-US" sz="1200" b="1" i="1" dirty="0">
                <a:latin typeface="+mn-lt"/>
                <a:cs typeface="Arial" panose="020B0604020202020204" pitchFamily="34" charset="0"/>
              </a:rPr>
              <a:t>How</a:t>
            </a:r>
            <a:r>
              <a:rPr lang="en-US" sz="1200" b="1" dirty="0">
                <a:latin typeface="+mn-lt"/>
                <a:cs typeface="Arial" panose="020B0604020202020204" pitchFamily="34" charset="0"/>
              </a:rPr>
              <a:t> </a:t>
            </a:r>
            <a:r>
              <a:rPr lang="en-US" sz="1200" b="0" dirty="0">
                <a:latin typeface="+mn-lt"/>
                <a:cs typeface="Arial" panose="020B0604020202020204" pitchFamily="34" charset="0"/>
              </a:rPr>
              <a:t>was the movie?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Where? </a:t>
            </a:r>
            <a:r>
              <a:rPr lang="en-US" sz="1200" b="1" i="1" dirty="0">
                <a:latin typeface="+mn-lt"/>
                <a:cs typeface="Arial" panose="020B0604020202020204" pitchFamily="34" charset="0"/>
              </a:rPr>
              <a:t>Where</a:t>
            </a:r>
            <a:r>
              <a:rPr lang="en-US" sz="1200" b="1" dirty="0">
                <a:latin typeface="+mn-lt"/>
                <a:cs typeface="Arial" panose="020B0604020202020204" pitchFamily="34" charset="0"/>
              </a:rPr>
              <a:t> </a:t>
            </a:r>
            <a:r>
              <a:rPr lang="en-US" sz="1200" b="0" dirty="0">
                <a:latin typeface="+mn-lt"/>
                <a:cs typeface="Arial" panose="020B0604020202020204" pitchFamily="34" charset="0"/>
              </a:rPr>
              <a:t>did</a:t>
            </a:r>
            <a:r>
              <a:rPr lang="en-US" sz="1200" b="0" baseline="0" dirty="0">
                <a:latin typeface="+mn-lt"/>
                <a:cs typeface="Arial" panose="020B0604020202020204" pitchFamily="34" charset="0"/>
              </a:rPr>
              <a:t> you go see the movie?</a:t>
            </a:r>
            <a:endParaRPr lang="en-US" sz="1200" b="0" dirty="0">
              <a:latin typeface="+mn-lt"/>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When? </a:t>
            </a:r>
            <a:r>
              <a:rPr lang="en-US" sz="1200" b="1" i="1" dirty="0">
                <a:latin typeface="+mn-lt"/>
                <a:cs typeface="Arial" panose="020B0604020202020204" pitchFamily="34" charset="0"/>
              </a:rPr>
              <a:t>When</a:t>
            </a:r>
            <a:r>
              <a:rPr lang="en-US" sz="1200" b="1" dirty="0">
                <a:latin typeface="+mn-lt"/>
                <a:cs typeface="Arial" panose="020B0604020202020204" pitchFamily="34" charset="0"/>
              </a:rPr>
              <a:t> </a:t>
            </a:r>
            <a:r>
              <a:rPr lang="en-US" sz="1200" b="0" dirty="0">
                <a:latin typeface="+mn-lt"/>
                <a:cs typeface="Arial" panose="020B0604020202020204" pitchFamily="34" charset="0"/>
              </a:rPr>
              <a:t>did you see the movie?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cs typeface="Arial" panose="020B0604020202020204" pitchFamily="34" charset="0"/>
              </a:rPr>
              <a:t>Who? </a:t>
            </a:r>
            <a:r>
              <a:rPr lang="en-US" sz="1200" b="1" i="1" dirty="0">
                <a:latin typeface="+mn-lt"/>
                <a:cs typeface="Arial" panose="020B0604020202020204" pitchFamily="34" charset="0"/>
              </a:rPr>
              <a:t>Who</a:t>
            </a:r>
            <a:r>
              <a:rPr lang="en-US" sz="1200" b="1" baseline="0" dirty="0">
                <a:latin typeface="+mn-lt"/>
                <a:cs typeface="Arial" panose="020B0604020202020204" pitchFamily="34" charset="0"/>
              </a:rPr>
              <a:t> </a:t>
            </a:r>
            <a:r>
              <a:rPr lang="en-US" sz="1200" b="0" baseline="0" dirty="0">
                <a:latin typeface="+mn-lt"/>
                <a:cs typeface="Arial" panose="020B0604020202020204" pitchFamily="34" charset="0"/>
              </a:rPr>
              <a:t>did you see the movie with?</a:t>
            </a:r>
            <a:endParaRPr lang="en-US" sz="1200" b="0" dirty="0">
              <a:latin typeface="+mn-lt"/>
              <a:cs typeface="Arial" panose="020B0604020202020204" pitchFamily="34" charset="0"/>
            </a:endParaRPr>
          </a:p>
          <a:p>
            <a:pPr marL="628650" lvl="1" indent="-171450">
              <a:lnSpc>
                <a:spcPct val="100000"/>
              </a:lnSpc>
              <a:spcBef>
                <a:spcPts val="0"/>
              </a:spcBef>
              <a:spcAft>
                <a:spcPts val="0"/>
              </a:spcAft>
              <a:buFont typeface="Arial" panose="020B0604020202020204" pitchFamily="34" charset="0"/>
              <a:buChar char="•"/>
            </a:pPr>
            <a:r>
              <a:rPr lang="en-US" sz="1200" b="1" dirty="0">
                <a:effectLst/>
                <a:latin typeface="+mn-lt"/>
              </a:rPr>
              <a:t>Why Not “Why?”</a:t>
            </a:r>
            <a:r>
              <a:rPr lang="en-US" sz="1200" b="1" baseline="0" dirty="0">
                <a:effectLst/>
                <a:latin typeface="+mn-lt"/>
              </a:rPr>
              <a:t> </a:t>
            </a:r>
            <a:r>
              <a:rPr lang="en-US" sz="1200" dirty="0">
                <a:effectLst/>
                <a:latin typeface="+mn-lt"/>
              </a:rPr>
              <a:t>When asking open-ended questions, avoid “why” questions. “Why” questions cause people to make up a rational reason, even if they do not have one, to provide a response. It may also cause a person to feel defensive, as though they are expected to defend their response.</a:t>
            </a:r>
          </a:p>
        </p:txBody>
      </p:sp>
    </p:spTree>
    <p:extLst>
      <p:ext uri="{BB962C8B-B14F-4D97-AF65-F5344CB8AC3E}">
        <p14:creationId xmlns:p14="http://schemas.microsoft.com/office/powerpoint/2010/main" val="270796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lnSpc>
                <a:spcPct val="100000"/>
              </a:lnSpc>
              <a:spcBef>
                <a:spcPts val="0"/>
              </a:spcBef>
              <a:spcAft>
                <a:spcPts val="0"/>
              </a:spcAft>
            </a:pPr>
            <a:r>
              <a:rPr lang="en-US" sz="1200" b="1" u="sng" dirty="0">
                <a:latin typeface="+mn-lt"/>
                <a:cs typeface="Arial" pitchFamily="34" charset="0"/>
              </a:rPr>
              <a:t>Empathic Listening</a:t>
            </a:r>
          </a:p>
          <a:p>
            <a:pPr marL="0" lvl="0" indent="0">
              <a:lnSpc>
                <a:spcPct val="100000"/>
              </a:lnSpc>
              <a:spcBef>
                <a:spcPts val="0"/>
              </a:spcBef>
              <a:spcAft>
                <a:spcPts val="0"/>
              </a:spcAft>
              <a:buFont typeface="Arial" panose="020B0604020202020204" pitchFamily="34" charset="0"/>
              <a:buNone/>
            </a:pPr>
            <a:endParaRPr lang="en-US" sz="1200" dirty="0">
              <a:latin typeface="+mn-lt"/>
              <a:cs typeface="Arial" pitchFamily="34" charset="0"/>
            </a:endParaRPr>
          </a:p>
          <a:p>
            <a:pPr marL="0" indent="0">
              <a:lnSpc>
                <a:spcPct val="100000"/>
              </a:lnSpc>
              <a:spcBef>
                <a:spcPts val="0"/>
              </a:spcBef>
              <a:spcAft>
                <a:spcPts val="0"/>
              </a:spcAft>
              <a:buNone/>
            </a:pPr>
            <a:r>
              <a:rPr lang="en-US" sz="1200" dirty="0">
                <a:latin typeface="+mn-lt"/>
                <a:cs typeface="Arial" pitchFamily="34" charset="0"/>
              </a:rPr>
              <a:t>Another aspect</a:t>
            </a:r>
            <a:r>
              <a:rPr lang="en-US" sz="1200" baseline="0" dirty="0">
                <a:latin typeface="+mn-lt"/>
                <a:cs typeface="Arial" pitchFamily="34" charset="0"/>
              </a:rPr>
              <a:t> of communication is the way you listen to other people and how well they understand you. This involves not only hearing words but also putting yourself in another person's "shoes" to understand his or her perception of a situation.  Empathic listening is not about "fixing" someone else's problem. </a:t>
            </a:r>
            <a:r>
              <a:rPr lang="en-US" sz="1200" dirty="0">
                <a:latin typeface="+mn-lt"/>
                <a:cs typeface="Arial" pitchFamily="34" charset="0"/>
              </a:rPr>
              <a:t>Go beyond listening, demonstrate empathy by listening to the other person and respect their opinions: </a:t>
            </a:r>
          </a:p>
          <a:p>
            <a:pPr marL="0" indent="0">
              <a:lnSpc>
                <a:spcPct val="100000"/>
              </a:lnSpc>
              <a:spcBef>
                <a:spcPts val="0"/>
              </a:spcBef>
              <a:spcAft>
                <a:spcPts val="0"/>
              </a:spcAft>
              <a:buNone/>
            </a:pPr>
            <a:endParaRPr lang="en-US" sz="1200" dirty="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Perspective taking </a:t>
            </a:r>
            <a:r>
              <a:rPr lang="en-US" sz="1200" dirty="0">
                <a:latin typeface="+mn-lt"/>
                <a:cs typeface="Arial" pitchFamily="34" charset="0"/>
              </a:rPr>
              <a:t>– Appreciate another persons reality </a:t>
            </a:r>
          </a:p>
          <a:p>
            <a:pPr marL="173736" indent="-173736">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Stay out of judgement </a:t>
            </a:r>
            <a:r>
              <a:rPr lang="en-US" sz="1200" dirty="0">
                <a:latin typeface="+mn-lt"/>
                <a:cs typeface="Arial" pitchFamily="34" charset="0"/>
              </a:rPr>
              <a:t>– Listen in an active and nonjudgmental way</a:t>
            </a:r>
          </a:p>
          <a:p>
            <a:pPr marL="173736" indent="-173736">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b="1" dirty="0">
                <a:latin typeface="+mn-lt"/>
                <a:cs typeface="Arial" panose="020B0604020202020204" pitchFamily="34" charset="0"/>
              </a:rPr>
              <a:t>Recognize emotion </a:t>
            </a:r>
            <a:r>
              <a:rPr lang="en-US" sz="1200" dirty="0">
                <a:latin typeface="+mn-lt"/>
                <a:cs typeface="Arial" pitchFamily="34" charset="0"/>
              </a:rPr>
              <a:t>– Be sensitive to the other person’s feelings</a:t>
            </a:r>
          </a:p>
          <a:p>
            <a:pPr marL="173736" indent="-173736">
              <a:lnSpc>
                <a:spcPct val="100000"/>
              </a:lnSpc>
              <a:spcBef>
                <a:spcPts val="0"/>
              </a:spcBef>
              <a:spcAft>
                <a:spcPts val="0"/>
              </a:spcAft>
              <a:buFont typeface="Arial" panose="020B0604020202020204" pitchFamily="34" charset="0"/>
              <a:buChar char="•"/>
            </a:pPr>
            <a:endParaRPr lang="en-US" sz="1200" dirty="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a:latin typeface="+mn-lt"/>
                <a:cs typeface="Arial" pitchFamily="34" charset="0"/>
              </a:rPr>
              <a:t>“</a:t>
            </a:r>
            <a:r>
              <a:rPr lang="en-US" sz="1200" b="1" dirty="0">
                <a:latin typeface="+mn-lt"/>
                <a:cs typeface="Arial" panose="020B0604020202020204" pitchFamily="34" charset="0"/>
              </a:rPr>
              <a:t>Reflect” your understanding </a:t>
            </a:r>
            <a:r>
              <a:rPr lang="en-US" sz="1200" dirty="0">
                <a:latin typeface="+mn-lt"/>
                <a:cs typeface="Arial" pitchFamily="34" charset="0"/>
              </a:rPr>
              <a:t>– Communicate your understanding of what is being said (verbally and nonverbally)</a:t>
            </a:r>
          </a:p>
        </p:txBody>
      </p:sp>
    </p:spTree>
    <p:extLst>
      <p:ext uri="{BB962C8B-B14F-4D97-AF65-F5344CB8AC3E}">
        <p14:creationId xmlns:p14="http://schemas.microsoft.com/office/powerpoint/2010/main" val="144454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651739-BD24-4502-8BD2-3CE9CC74CBB3}"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95225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51739-BD24-4502-8BD2-3CE9CC74CBB3}"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54884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51739-BD24-4502-8BD2-3CE9CC74CBB3}"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3965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44827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82040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9037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7720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C03DE-66D3-4A40-B6E8-F32F029B5E44}"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3182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C03DE-66D3-4A40-B6E8-F32F029B5E44}"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62137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C03DE-66D3-4A40-B6E8-F32F029B5E44}"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19355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99899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51739-BD24-4502-8BD2-3CE9CC74CBB3}"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4212896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C03DE-66D3-4A40-B6E8-F32F029B5E44}"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85180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327206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C03DE-66D3-4A40-B6E8-F32F029B5E44}"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0AD58-BC20-423D-9EE0-CEB8D451534F}" type="slidenum">
              <a:rPr lang="en-US" smtClean="0"/>
              <a:t>‹#›</a:t>
            </a:fld>
            <a:endParaRPr lang="en-US"/>
          </a:p>
        </p:txBody>
      </p:sp>
    </p:spTree>
    <p:extLst>
      <p:ext uri="{BB962C8B-B14F-4D97-AF65-F5344CB8AC3E}">
        <p14:creationId xmlns:p14="http://schemas.microsoft.com/office/powerpoint/2010/main" val="25087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51739-BD24-4502-8BD2-3CE9CC74CBB3}"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00982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651739-BD24-4502-8BD2-3CE9CC74CBB3}"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2350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651739-BD24-4502-8BD2-3CE9CC74CBB3}"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4397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651739-BD24-4502-8BD2-3CE9CC74CBB3}"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92430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51739-BD24-4502-8BD2-3CE9CC74CBB3}"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126545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651739-BD24-4502-8BD2-3CE9CC74CBB3}"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309881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651739-BD24-4502-8BD2-3CE9CC74CBB3}"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13CF-8B7A-4F33-81F6-7DC2111B8583}" type="slidenum">
              <a:rPr lang="en-US" smtClean="0"/>
              <a:t>‹#›</a:t>
            </a:fld>
            <a:endParaRPr lang="en-US"/>
          </a:p>
        </p:txBody>
      </p:sp>
    </p:spTree>
    <p:extLst>
      <p:ext uri="{BB962C8B-B14F-4D97-AF65-F5344CB8AC3E}">
        <p14:creationId xmlns:p14="http://schemas.microsoft.com/office/powerpoint/2010/main" val="250852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51739-BD24-4502-8BD2-3CE9CC74CBB3}" type="datetimeFigureOut">
              <a:rPr lang="en-US" smtClean="0"/>
              <a:t>7/9/2023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13CF-8B7A-4F33-81F6-7DC2111B8583}" type="slidenum">
              <a:rPr lang="en-US" smtClean="0"/>
              <a:t>‹#›</a:t>
            </a:fld>
            <a:endParaRPr lang="en-US"/>
          </a:p>
        </p:txBody>
      </p:sp>
    </p:spTree>
    <p:extLst>
      <p:ext uri="{BB962C8B-B14F-4D97-AF65-F5344CB8AC3E}">
        <p14:creationId xmlns:p14="http://schemas.microsoft.com/office/powerpoint/2010/main" val="543364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C03DE-66D3-4A40-B6E8-F32F029B5E44}" type="datetimeFigureOut">
              <a:rPr lang="en-US" smtClean="0"/>
              <a:t>7/9/2023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AD58-BC20-423D-9EE0-CEB8D451534F}" type="slidenum">
              <a:rPr lang="en-US" smtClean="0"/>
              <a:t>‹#›</a:t>
            </a:fld>
            <a:endParaRPr lang="en-US"/>
          </a:p>
        </p:txBody>
      </p:sp>
    </p:spTree>
    <p:extLst>
      <p:ext uri="{BB962C8B-B14F-4D97-AF65-F5344CB8AC3E}">
        <p14:creationId xmlns:p14="http://schemas.microsoft.com/office/powerpoint/2010/main" val="467822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video" Target="https://www.youtube.com/embed/1Evwgu369Jw?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video" Target="https://www.youtube.com/embed/-4EDhdAHrOg?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cgsuprt.com/portal/landing?a=1" TargetMode="Externa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www.cgsupr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2324100"/>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Buddy Care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(Peer-to-Peer Support)</a:t>
            </a: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4" name="Group 3"/>
          <p:cNvGrpSpPr/>
          <p:nvPr/>
        </p:nvGrpSpPr>
        <p:grpSpPr>
          <a:xfrm>
            <a:off x="0" y="0"/>
            <a:ext cx="9144000" cy="4042611"/>
            <a:chOff x="0" y="0"/>
            <a:chExt cx="9144000" cy="404261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204991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Video: Empathy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dirty="0">
              <a:latin typeface="Arial" charset="0"/>
              <a:ea typeface="ＭＳ Ｐゴシック" charset="0"/>
              <a:cs typeface="ＭＳ Ｐゴシック" charset="0"/>
            </a:endParaRPr>
          </a:p>
          <a:p>
            <a:pPr marL="0" indent="0">
              <a:spcBef>
                <a:spcPts val="0"/>
              </a:spcBef>
              <a:buNone/>
            </a:pPr>
            <a:endParaRPr lang="en-US" sz="2200" dirty="0">
              <a:latin typeface="Arial" pitchFamily="34" charset="0"/>
              <a:cs typeface="Arial" pitchFamily="34" charset="0"/>
            </a:endParaRPr>
          </a:p>
        </p:txBody>
      </p:sp>
      <p:pic>
        <p:nvPicPr>
          <p:cNvPr id="6" name="Picture 5" descr="Resilience Slide Header Art.jpg"/>
          <p:cNvPicPr>
            <a:picLocks noChangeAspect="1"/>
          </p:cNvPicPr>
          <p:nvPr/>
        </p:nvPicPr>
        <p:blipFill>
          <a:blip r:embed="rId4" cstate="print"/>
          <a:stretch>
            <a:fillRect/>
          </a:stretch>
        </p:blipFill>
        <p:spPr>
          <a:xfrm>
            <a:off x="0" y="0"/>
            <a:ext cx="9144000" cy="1234440"/>
          </a:xfrm>
          <a:prstGeom prst="rect">
            <a:avLst/>
          </a:prstGeom>
        </p:spPr>
      </p:pic>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Brené Brown on Empathy">
            <a:hlinkClick r:id="" action="ppaction://media"/>
            <a:extLst>
              <a:ext uri="{FF2B5EF4-FFF2-40B4-BE49-F238E27FC236}">
                <a16:creationId xmlns:a16="http://schemas.microsoft.com/office/drawing/2014/main" id="{34E94F09-94AB-DEA3-30A7-8D3E23AB0261}"/>
              </a:ext>
            </a:extLst>
          </p:cNvPr>
          <p:cNvPicPr>
            <a:picLocks noRot="1" noChangeAspect="1"/>
          </p:cNvPicPr>
          <p:nvPr>
            <a:videoFile r:link="rId1"/>
          </p:nvPr>
        </p:nvPicPr>
        <p:blipFill>
          <a:blip r:embed="rId8"/>
          <a:stretch>
            <a:fillRect/>
          </a:stretch>
        </p:blipFill>
        <p:spPr>
          <a:xfrm>
            <a:off x="868680" y="2299519"/>
            <a:ext cx="7498080" cy="4236416"/>
          </a:xfrm>
          <a:prstGeom prst="rect">
            <a:avLst/>
          </a:prstGeom>
        </p:spPr>
      </p:pic>
    </p:spTree>
    <p:extLst>
      <p:ext uri="{BB962C8B-B14F-4D97-AF65-F5344CB8AC3E}">
        <p14:creationId xmlns:p14="http://schemas.microsoft.com/office/powerpoint/2010/main" val="50714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Areas of Support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a:spcBef>
                <a:spcPts val="0"/>
              </a:spcBef>
            </a:pPr>
            <a:endParaRPr lang="en-US" sz="1600" dirty="0">
              <a:latin typeface="Arial" charset="0"/>
              <a:ea typeface="ＭＳ Ｐゴシック" charset="0"/>
              <a:cs typeface="ＭＳ Ｐゴシック" charset="0"/>
            </a:endParaRPr>
          </a:p>
          <a:p>
            <a:pPr marL="0" indent="0">
              <a:spcBef>
                <a:spcPts val="0"/>
              </a:spcBef>
              <a:buNone/>
            </a:pPr>
            <a:endParaRPr lang="en-US" sz="2200" dirty="0">
              <a:latin typeface="Arial" pitchFamily="34" charset="0"/>
              <a:cs typeface="Arial" pitchFamily="34" charset="0"/>
            </a:endParaRPr>
          </a:p>
        </p:txBody>
      </p:sp>
      <p:graphicFrame>
        <p:nvGraphicFramePr>
          <p:cNvPr id="2" name="Diagram 1"/>
          <p:cNvGraphicFramePr/>
          <p:nvPr/>
        </p:nvGraphicFramePr>
        <p:xfrm>
          <a:off x="552368" y="2284926"/>
          <a:ext cx="77045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77623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305800" cy="602829"/>
          </a:xfrm>
        </p:spPr>
        <p:txBody>
          <a:bodyPr lIns="0" tIns="0" rIns="0" bIns="0" anchor="b" anchorCtr="0"/>
          <a:lstStyle/>
          <a:p>
            <a:pPr algn="l" eaLnBrk="1" hangingPunct="1"/>
            <a:r>
              <a:rPr lang="en-US" sz="3600" b="1">
                <a:latin typeface="Times New Roman" pitchFamily="18" charset="0"/>
                <a:cs typeface="Times New Roman" pitchFamily="18" charset="0"/>
              </a:rPr>
              <a:t>Connect to Resources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11326931"/>
              </p:ext>
            </p:extLst>
          </p:nvPr>
        </p:nvGraphicFramePr>
        <p:xfrm>
          <a:off x="965919" y="2300775"/>
          <a:ext cx="7215924" cy="4151540"/>
        </p:xfrm>
        <a:graphic>
          <a:graphicData uri="http://schemas.openxmlformats.org/drawingml/2006/table">
            <a:tbl>
              <a:tblPr firstRow="1" bandRow="1">
                <a:tableStyleId>{5C22544A-7EE6-4342-B048-85BDC9FD1C3A}</a:tableStyleId>
              </a:tblPr>
              <a:tblGrid>
                <a:gridCol w="2405308">
                  <a:extLst>
                    <a:ext uri="{9D8B030D-6E8A-4147-A177-3AD203B41FA5}">
                      <a16:colId xmlns:a16="http://schemas.microsoft.com/office/drawing/2014/main" val="20000"/>
                    </a:ext>
                  </a:extLst>
                </a:gridCol>
                <a:gridCol w="2405308">
                  <a:extLst>
                    <a:ext uri="{9D8B030D-6E8A-4147-A177-3AD203B41FA5}">
                      <a16:colId xmlns:a16="http://schemas.microsoft.com/office/drawing/2014/main" val="20001"/>
                    </a:ext>
                  </a:extLst>
                </a:gridCol>
                <a:gridCol w="2405308">
                  <a:extLst>
                    <a:ext uri="{9D8B030D-6E8A-4147-A177-3AD203B41FA5}">
                      <a16:colId xmlns:a16="http://schemas.microsoft.com/office/drawing/2014/main" val="20002"/>
                    </a:ext>
                  </a:extLst>
                </a:gridCol>
              </a:tblGrid>
              <a:tr h="410720">
                <a:tc>
                  <a:txBody>
                    <a:bodyPr/>
                    <a:lstStyle/>
                    <a:p>
                      <a:pPr algn="ctr"/>
                      <a:r>
                        <a:rPr lang="en-US" dirty="0">
                          <a:latin typeface="Arial"/>
                          <a:cs typeface="Arial"/>
                        </a:rPr>
                        <a:t>Command</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dirty="0">
                          <a:latin typeface="Arial"/>
                          <a:cs typeface="Arial"/>
                        </a:rPr>
                        <a:t>Organizations</a:t>
                      </a:r>
                    </a:p>
                  </a:txBody>
                  <a:tcP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US" dirty="0">
                          <a:latin typeface="Arial"/>
                          <a:cs typeface="Arial"/>
                        </a:rPr>
                        <a:t>Individual</a:t>
                      </a: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40820">
                <a:tc>
                  <a:txBody>
                    <a:bodyPr/>
                    <a:lstStyle/>
                    <a:p>
                      <a:pPr algn="ctr"/>
                      <a:r>
                        <a:rPr lang="en-US" sz="1600" dirty="0">
                          <a:latin typeface="Arial" panose="020B0604020202020204" pitchFamily="34" charset="0"/>
                          <a:cs typeface="Arial" panose="020B0604020202020204" pitchFamily="34" charset="0"/>
                        </a:rPr>
                        <a:t>Peers</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Leadership</a:t>
                      </a:r>
                    </a:p>
                    <a:p>
                      <a:pPr algn="ct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CG-</a:t>
                      </a:r>
                      <a:r>
                        <a:rPr lang="en-US" sz="1600" dirty="0" err="1">
                          <a:latin typeface="Arial"/>
                          <a:cs typeface="Arial"/>
                        </a:rPr>
                        <a:t>OSCTeam</a:t>
                      </a:r>
                      <a:r>
                        <a:rPr lang="en-US" sz="1600" dirty="0">
                          <a:latin typeface="Arial"/>
                          <a:cs typeface="Arial"/>
                        </a:rPr>
                        <a:t> Member(s)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Unit</a:t>
                      </a:r>
                      <a:r>
                        <a:rPr lang="en-US" sz="1600" baseline="0" dirty="0">
                          <a:latin typeface="Arial" panose="020B0604020202020204" pitchFamily="34" charset="0"/>
                          <a:cs typeface="Arial" panose="020B0604020202020204" pitchFamily="34" charset="0"/>
                        </a:rPr>
                        <a:t> Chaplain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Unit Medical</a:t>
                      </a:r>
                    </a:p>
                    <a:p>
                      <a:pPr algn="ct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CG-</a:t>
                      </a:r>
                      <a:r>
                        <a:rPr lang="en-US" sz="1600" dirty="0" err="1">
                          <a:latin typeface="Arial" panose="020B0604020202020204" pitchFamily="34" charset="0"/>
                          <a:cs typeface="Arial" panose="020B0604020202020204" pitchFamily="34" charset="0"/>
                        </a:rPr>
                        <a:t>Suprt</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HSWL Service Center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CG-Mutual Assistance</a:t>
                      </a:r>
                    </a:p>
                    <a:p>
                      <a:pPr algn="ctr"/>
                      <a:endParaRPr lang="en-US" sz="160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Ombudsmen</a:t>
                      </a:r>
                    </a:p>
                    <a:p>
                      <a:pPr algn="ctr"/>
                      <a:endParaRPr lang="en-US" sz="1600" baseline="0" dirty="0">
                        <a:latin typeface="Arial" panose="020B0604020202020204" pitchFamily="34" charset="0"/>
                        <a:cs typeface="Arial" panose="020B0604020202020204" pitchFamily="34" charset="0"/>
                      </a:endParaRPr>
                    </a:p>
                    <a:p>
                      <a:pPr algn="ctr"/>
                      <a:r>
                        <a:rPr lang="en-US" sz="1600" baseline="0" dirty="0">
                          <a:latin typeface="Arial" panose="020B0604020202020204" pitchFamily="34" charset="0"/>
                          <a:cs typeface="Arial" panose="020B0604020202020204" pitchFamily="34" charset="0"/>
                        </a:rPr>
                        <a:t>Pastoral Care</a:t>
                      </a:r>
                      <a:endParaRPr lang="en-US" sz="1600" dirty="0">
                        <a:latin typeface="Arial" panose="020B0604020202020204" pitchFamily="34" charset="0"/>
                        <a:cs typeface="Arial" panose="020B0604020202020204" pitchFamily="34" charset="0"/>
                      </a:endParaRP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600" dirty="0">
                          <a:latin typeface="Arial" panose="020B0604020202020204" pitchFamily="34" charset="0"/>
                          <a:cs typeface="Arial" panose="020B0604020202020204" pitchFamily="34" charset="0"/>
                        </a:rPr>
                        <a:t>Friends</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Family</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Church/Religious/</a:t>
                      </a:r>
                    </a:p>
                    <a:p>
                      <a:pPr algn="ctr"/>
                      <a:r>
                        <a:rPr lang="en-US" sz="1600" dirty="0">
                          <a:latin typeface="Arial" panose="020B0604020202020204" pitchFamily="34" charset="0"/>
                          <a:cs typeface="Arial" panose="020B0604020202020204" pitchFamily="34" charset="0"/>
                        </a:rPr>
                        <a:t>Community Organization</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Mental Health Provider</a:t>
                      </a:r>
                    </a:p>
                  </a:txBody>
                  <a:tcPr>
                    <a:lnL w="1905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91293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Follow-up </a:t>
            </a:r>
          </a:p>
        </p:txBody>
      </p:sp>
      <p:sp>
        <p:nvSpPr>
          <p:cNvPr id="7171" name="Rectangle 3"/>
          <p:cNvSpPr>
            <a:spLocks noGrp="1" noChangeArrowheads="1"/>
          </p:cNvSpPr>
          <p:nvPr>
            <p:ph type="body" sz="half" idx="4294967295"/>
          </p:nvPr>
        </p:nvSpPr>
        <p:spPr>
          <a:xfrm>
            <a:off x="552368" y="2247900"/>
            <a:ext cx="8220157" cy="3647440"/>
          </a:xfrm>
        </p:spPr>
        <p:txBody>
          <a:bodyPr vert="horz" lIns="91440" tIns="45720" rIns="91440" bIns="45720" rtlCol="0" anchor="t">
            <a:normAutofit/>
          </a:bodyPr>
          <a:lstStyle/>
          <a:p>
            <a:pPr marL="0" indent="0">
              <a:lnSpc>
                <a:spcPct val="100000"/>
              </a:lnSpc>
              <a:spcBef>
                <a:spcPts val="0"/>
              </a:spcBef>
              <a:buNone/>
            </a:pPr>
            <a:r>
              <a:rPr lang="en-US" sz="1800">
                <a:latin typeface="Arial"/>
                <a:cs typeface="Arial"/>
              </a:rPr>
              <a:t>Many individuals may be unable to accept help or change the first time around and some may fall back into old patterns of functioning. This is why it is so important to follow-up with them to ensure they have taken and followed through with the appropriate recommendations or steps to getting help or alleviating stress.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Shows you care for their wellbeing </a:t>
            </a:r>
          </a:p>
          <a:p>
            <a:pPr>
              <a:lnSpc>
                <a:spcPct val="100000"/>
              </a:lnSpc>
              <a:spcBef>
                <a:spcPts val="0"/>
              </a:spcBef>
            </a:pPr>
            <a:r>
              <a:rPr lang="en-US" sz="1800">
                <a:latin typeface="Arial" panose="020B0604020202020204" pitchFamily="34" charset="0"/>
                <a:cs typeface="Arial" panose="020B0604020202020204" pitchFamily="34" charset="0"/>
              </a:rPr>
              <a:t>Builds trust and a relationship </a:t>
            </a:r>
          </a:p>
          <a:p>
            <a:pPr>
              <a:lnSpc>
                <a:spcPct val="100000"/>
              </a:lnSpc>
              <a:spcBef>
                <a:spcPts val="0"/>
              </a:spcBef>
            </a:pPr>
            <a:r>
              <a:rPr lang="en-US" sz="1800">
                <a:latin typeface="Arial" panose="020B0604020202020204" pitchFamily="34" charset="0"/>
                <a:cs typeface="Arial" panose="020B0604020202020204" pitchFamily="34" charset="0"/>
              </a:rPr>
              <a:t>Supports sustainable change </a:t>
            </a:r>
          </a:p>
          <a:p>
            <a:pPr>
              <a:lnSpc>
                <a:spcPct val="100000"/>
              </a:lnSpc>
              <a:spcBef>
                <a:spcPts val="0"/>
              </a:spcBef>
            </a:pPr>
            <a:r>
              <a:rPr lang="en-US" sz="1800">
                <a:latin typeface="Arial" panose="020B0604020202020204" pitchFamily="34" charset="0"/>
                <a:cs typeface="Arial" panose="020B0604020202020204" pitchFamily="34" charset="0"/>
              </a:rPr>
              <a:t>Provides support for change </a:t>
            </a:r>
          </a:p>
          <a:p>
            <a:pPr>
              <a:lnSpc>
                <a:spcPct val="100000"/>
              </a:lnSpc>
              <a:spcBef>
                <a:spcPts val="0"/>
              </a:spcBef>
            </a:pPr>
            <a:r>
              <a:rPr lang="en-US" sz="1800">
                <a:latin typeface="Arial" panose="020B0604020202020204" pitchFamily="34" charset="0"/>
                <a:cs typeface="Arial" panose="020B0604020202020204" pitchFamily="34" charset="0"/>
              </a:rPr>
              <a:t>Emphasizes the importance of change </a:t>
            </a:r>
          </a:p>
          <a:p>
            <a:pPr>
              <a:lnSpc>
                <a:spcPct val="100000"/>
              </a:lnSpc>
              <a:spcBef>
                <a:spcPts val="0"/>
              </a:spcBef>
            </a:pPr>
            <a:r>
              <a:rPr lang="en-US" sz="1800">
                <a:latin typeface="Arial" panose="020B0604020202020204" pitchFamily="34" charset="0"/>
                <a:cs typeface="Arial" panose="020B0604020202020204" pitchFamily="34" charset="0"/>
              </a:rPr>
              <a:t>Limits regression to old ways </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endParaRPr lang="en-US" sz="1800">
              <a:latin typeface="Arial" panose="020B0604020202020204" pitchFamily="34" charset="0"/>
              <a:cs typeface="Arial" panose="020B0604020202020204" pitchFamily="34" charset="0"/>
            </a:endParaRPr>
          </a:p>
          <a:p>
            <a:pPr lvl="1">
              <a:lnSpc>
                <a:spcPct val="100000"/>
              </a:lnSpc>
              <a:spcBef>
                <a:spcPts val="0"/>
              </a:spcBef>
            </a:pPr>
            <a:endParaRPr lang="en-US" sz="1400">
              <a:latin typeface="Arial" panose="020B0604020202020204" pitchFamily="34" charset="0"/>
              <a:cs typeface="Arial" panose="020B0604020202020204" pitchFamily="34" charset="0"/>
            </a:endParaRPr>
          </a:p>
          <a:p>
            <a:pPr>
              <a:lnSpc>
                <a:spcPct val="100000"/>
              </a:lnSpc>
              <a:spcBef>
                <a:spcPts val="0"/>
              </a:spcBef>
            </a:pPr>
            <a:endParaRPr lang="en-US" sz="18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a:latin typeface="Arial" charset="0"/>
              <a:ea typeface="ＭＳ Ｐゴシック" charset="0"/>
              <a:cs typeface="ＭＳ Ｐゴシック" charset="0"/>
            </a:endParaRPr>
          </a:p>
          <a:p>
            <a:pPr marL="0" indent="0">
              <a:spcBef>
                <a:spcPts val="0"/>
              </a:spcBef>
              <a:buNone/>
            </a:pPr>
            <a:endParaRPr lang="en-US" sz="220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10723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39097"/>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Peer-to-Peer Support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40842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Video: It’s Not About the Nail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dirty="0">
              <a:latin typeface="Arial" charset="0"/>
              <a:ea typeface="ＭＳ Ｐゴシック" charset="0"/>
              <a:cs typeface="ＭＳ Ｐゴシック" charset="0"/>
            </a:endParaRPr>
          </a:p>
          <a:p>
            <a:pPr marL="0" indent="0">
              <a:spcBef>
                <a:spcPts val="0"/>
              </a:spcBef>
              <a:buNone/>
            </a:pPr>
            <a:endParaRPr lang="en-US" sz="2200" dirty="0">
              <a:latin typeface="Arial" pitchFamily="34" charset="0"/>
              <a:cs typeface="Arial"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Online Media 2" title="It's Not About The Nail">
            <a:hlinkClick r:id="" action="ppaction://media"/>
            <a:extLst>
              <a:ext uri="{FF2B5EF4-FFF2-40B4-BE49-F238E27FC236}">
                <a16:creationId xmlns:a16="http://schemas.microsoft.com/office/drawing/2014/main" id="{78508560-8783-72FC-2799-F4A492AAF58D}"/>
              </a:ext>
            </a:extLst>
          </p:cNvPr>
          <p:cNvPicPr>
            <a:picLocks noRot="1" noChangeAspect="1"/>
          </p:cNvPicPr>
          <p:nvPr>
            <a:videoFile r:link="rId1"/>
          </p:nvPr>
        </p:nvPicPr>
        <p:blipFill>
          <a:blip r:embed="rId8"/>
          <a:stretch>
            <a:fillRect/>
          </a:stretch>
        </p:blipFill>
        <p:spPr>
          <a:xfrm>
            <a:off x="822959" y="2247900"/>
            <a:ext cx="7498080" cy="4236424"/>
          </a:xfrm>
          <a:prstGeom prst="rect">
            <a:avLst/>
          </a:prstGeom>
        </p:spPr>
      </p:pic>
    </p:spTree>
    <p:extLst>
      <p:ext uri="{BB962C8B-B14F-4D97-AF65-F5344CB8AC3E}">
        <p14:creationId xmlns:p14="http://schemas.microsoft.com/office/powerpoint/2010/main" val="37979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Resources:</a:t>
            </a:r>
            <a:endParaRPr lang="en-US"/>
          </a:p>
          <a:p>
            <a:pPr marL="514350" indent="-514350">
              <a:buAutoNum type="arabicPeriod"/>
            </a:pPr>
            <a:r>
              <a:rPr lang="en-US" dirty="0"/>
              <a:t>Chaplains Office 202-372-4900</a:t>
            </a:r>
          </a:p>
          <a:p>
            <a:pPr marL="514350" indent="-514350">
              <a:buAutoNum type="arabicPeriod"/>
            </a:pPr>
            <a:r>
              <a:rPr lang="en-US" u="sng" dirty="0">
                <a:hlinkClick r:id="rId3"/>
              </a:rPr>
              <a:t>CG-SUPRT</a:t>
            </a:r>
            <a:r>
              <a:rPr lang="en-US" u="sng" dirty="0">
                <a:hlinkClick r:id="rId4"/>
              </a:rPr>
              <a:t> </a:t>
            </a:r>
            <a:r>
              <a:rPr lang="en-US" dirty="0"/>
              <a:t>1-855-247-8778</a:t>
            </a:r>
          </a:p>
          <a:p>
            <a:pPr marL="514350" indent="-514350">
              <a:buAutoNum type="arabicPeriod"/>
            </a:pPr>
            <a:r>
              <a:rPr lang="en-US" dirty="0"/>
              <a:t>Work-Life Office: (202) 475-5100</a:t>
            </a:r>
          </a:p>
          <a:p>
            <a:pPr marL="514350" indent="-514350">
              <a:buAutoNum type="arabicPeriod"/>
            </a:pPr>
            <a:r>
              <a:rPr lang="en-US" dirty="0"/>
              <a:t>Crisis : Text "HOME" to 741741</a:t>
            </a:r>
          </a:p>
        </p:txBody>
      </p:sp>
      <p:grpSp>
        <p:nvGrpSpPr>
          <p:cNvPr id="4" name="Group 3"/>
          <p:cNvGrpSpPr/>
          <p:nvPr/>
        </p:nvGrpSpPr>
        <p:grpSpPr>
          <a:xfrm>
            <a:off x="0" y="-23052"/>
            <a:ext cx="9144000" cy="1386339"/>
            <a:chOff x="-9633285" y="1601170"/>
            <a:chExt cx="9144000" cy="1191237"/>
          </a:xfrm>
        </p:grpSpPr>
        <p:sp>
          <p:nvSpPr>
            <p:cNvPr id="5"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6" name="Group 5"/>
            <p:cNvGrpSpPr/>
            <p:nvPr/>
          </p:nvGrpSpPr>
          <p:grpSpPr>
            <a:xfrm>
              <a:off x="-7813493" y="1786199"/>
              <a:ext cx="896528" cy="915114"/>
              <a:chOff x="-914400" y="1752600"/>
              <a:chExt cx="816935" cy="816935"/>
            </a:xfrm>
          </p:grpSpPr>
          <p:sp>
            <p:nvSpPr>
              <p:cNvPr id="11" name="Oval 10"/>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7" name="Group 6"/>
            <p:cNvGrpSpPr/>
            <p:nvPr/>
          </p:nvGrpSpPr>
          <p:grpSpPr>
            <a:xfrm>
              <a:off x="-8699263" y="1786199"/>
              <a:ext cx="883997" cy="877900"/>
              <a:chOff x="9134475" y="914400"/>
              <a:chExt cx="883997" cy="877900"/>
            </a:xfrm>
          </p:grpSpPr>
          <p:sp>
            <p:nvSpPr>
              <p:cNvPr id="9" name="Oval 8"/>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73331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2039097"/>
            <a:ext cx="7772400" cy="3087546"/>
          </a:xfrm>
        </p:spPr>
        <p:txBody>
          <a:bodyPr>
            <a:normAutofit/>
          </a:bodyPr>
          <a:lstStyle/>
          <a:p>
            <a:pPr>
              <a:lnSpc>
                <a:spcPct val="100000"/>
              </a:lnSpc>
            </a:pPr>
            <a:r>
              <a:rPr lang="en-US" sz="5400" b="1" dirty="0">
                <a:latin typeface="Times New Roman" panose="02020603050405020304" pitchFamily="18" charset="0"/>
                <a:cs typeface="Times New Roman" panose="02020603050405020304" pitchFamily="18" charset="0"/>
              </a:rPr>
              <a:t>Back-up Slides</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851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Buddy Care Scenario</a:t>
            </a: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0" indent="0">
              <a:lnSpc>
                <a:spcPct val="100000"/>
              </a:lnSpc>
              <a:spcBef>
                <a:spcPts val="0"/>
              </a:spcBef>
              <a:buNone/>
            </a:pPr>
            <a:r>
              <a:rPr lang="en-US" sz="1800">
                <a:latin typeface="Arial" panose="020B0604020202020204" pitchFamily="34" charset="0"/>
                <a:cs typeface="Arial" panose="020B0604020202020204" pitchFamily="34" charset="0"/>
              </a:rPr>
              <a:t>A PO3 is brand new to the command and is replacing a position that was gapped for eight months. He just checked in a week ago from C school and found out the deployment was moved up, and the ship is leaving in a month instead of six months. He found out during his PCS move that his mother has cancer. He has nothing ready for deployment but wants to take emergency leave to be with his mother. He has not completed the command check-in process, spending all his time on the phone with his family. He decides to seek assistance by using the Stress-o-Meter (SoM) and asks to be contacted by an E-OSC/CRT team member.</a:t>
            </a:r>
          </a:p>
          <a:p>
            <a:pPr marL="0" indent="0">
              <a:lnSpc>
                <a:spcPct val="100000"/>
              </a:lnSpc>
              <a:spcBef>
                <a:spcPts val="0"/>
              </a:spcBef>
              <a:buNone/>
            </a:pPr>
            <a:endParaRPr lang="en-US" sz="1800">
              <a:latin typeface="Arial" panose="020B0604020202020204" pitchFamily="34" charset="0"/>
              <a:cs typeface="Arial" panose="020B0604020202020204" pitchFamily="34" charset="0"/>
            </a:endParaRPr>
          </a:p>
          <a:p>
            <a:pPr marL="0" indent="0">
              <a:lnSpc>
                <a:spcPct val="100000"/>
              </a:lnSpc>
              <a:spcBef>
                <a:spcPts val="0"/>
              </a:spcBef>
              <a:buNone/>
            </a:pPr>
            <a:r>
              <a:rPr lang="en-US" sz="1800">
                <a:latin typeface="Arial" panose="020B0604020202020204" pitchFamily="34" charset="0"/>
                <a:cs typeface="Arial" panose="020B0604020202020204" pitchFamily="34" charset="0"/>
              </a:rPr>
              <a:t>You receive an email from someone who has completed the SoM requesting your assistance to speak with them. The only information that is provided to you is that they are currently in the orange zone. How do you handle this request?</a:t>
            </a:r>
          </a:p>
          <a:p>
            <a:pPr marL="0" indent="0">
              <a:lnSpc>
                <a:spcPct val="120000"/>
              </a:lnSpc>
              <a:spcBef>
                <a:spcPts val="0"/>
              </a:spcBef>
              <a:buNone/>
            </a:pPr>
            <a:endParaRPr lang="en-US" sz="3300">
              <a:latin typeface="Arial" panose="020B0604020202020204" pitchFamily="34" charset="0"/>
              <a:cs typeface="Arial" panose="020B0604020202020204" pitchFamily="34" charset="0"/>
            </a:endParaRPr>
          </a:p>
          <a:p>
            <a:pPr marL="0" indent="0">
              <a:lnSpc>
                <a:spcPct val="120000"/>
              </a:lnSpc>
              <a:spcBef>
                <a:spcPts val="0"/>
              </a:spcBef>
              <a:buNone/>
            </a:pPr>
            <a:endParaRPr lang="en-US" sz="3300">
              <a:latin typeface="Arial" panose="020B0604020202020204" pitchFamily="34" charset="0"/>
              <a:cs typeface="Arial" panose="020B0604020202020204" pitchFamily="34" charset="0"/>
            </a:endParaRPr>
          </a:p>
          <a:p>
            <a:pPr marL="0" indent="0">
              <a:lnSpc>
                <a:spcPct val="120000"/>
              </a:lnSpc>
              <a:spcBef>
                <a:spcPts val="0"/>
              </a:spcBef>
              <a:buNone/>
            </a:pPr>
            <a:endParaRPr lang="en-US" sz="3300">
              <a:latin typeface="Arial" panose="020B0604020202020204" pitchFamily="34" charset="0"/>
              <a:cs typeface="Arial" panose="020B0604020202020204" pitchFamily="34" charset="0"/>
            </a:endParaRP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endParaRPr lang="en-US" sz="1800">
              <a:latin typeface="Arial" panose="020B0604020202020204" pitchFamily="34" charset="0"/>
              <a:cs typeface="Arial" panose="020B0604020202020204" pitchFamily="34" charset="0"/>
            </a:endParaRPr>
          </a:p>
          <a:p>
            <a:pPr lvl="1">
              <a:lnSpc>
                <a:spcPct val="100000"/>
              </a:lnSpc>
              <a:spcBef>
                <a:spcPts val="0"/>
              </a:spcBef>
            </a:pPr>
            <a:endParaRPr lang="en-US" sz="1400">
              <a:latin typeface="Arial" panose="020B0604020202020204" pitchFamily="34" charset="0"/>
              <a:cs typeface="Arial" panose="020B0604020202020204" pitchFamily="34" charset="0"/>
            </a:endParaRPr>
          </a:p>
          <a:p>
            <a:pPr>
              <a:lnSpc>
                <a:spcPct val="100000"/>
              </a:lnSpc>
              <a:spcBef>
                <a:spcPts val="0"/>
              </a:spcBef>
            </a:pPr>
            <a:endParaRPr lang="en-US" sz="18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a:latin typeface="Arial" charset="0"/>
              <a:ea typeface="ＭＳ Ｐゴシック" charset="0"/>
              <a:cs typeface="ＭＳ Ｐゴシック" charset="0"/>
            </a:endParaRPr>
          </a:p>
          <a:p>
            <a:pPr marL="0" indent="0">
              <a:spcBef>
                <a:spcPts val="0"/>
              </a:spcBef>
              <a:buNone/>
            </a:pPr>
            <a:endParaRPr lang="en-US" sz="220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64894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Buddy Care Scenario</a:t>
            </a:r>
          </a:p>
        </p:txBody>
      </p:sp>
      <p:sp>
        <p:nvSpPr>
          <p:cNvPr id="7171" name="Rectangle 3"/>
          <p:cNvSpPr>
            <a:spLocks noGrp="1" noChangeArrowheads="1"/>
          </p:cNvSpPr>
          <p:nvPr>
            <p:ph type="body" sz="half" idx="4294967295"/>
          </p:nvPr>
        </p:nvSpPr>
        <p:spPr>
          <a:xfrm>
            <a:off x="552368" y="2247900"/>
            <a:ext cx="8220157" cy="3647440"/>
          </a:xfrm>
        </p:spPr>
        <p:txBody>
          <a:bodyPr vert="horz" lIns="91440" tIns="45720" rIns="91440" bIns="45720" rtlCol="0" anchor="t">
            <a:noAutofit/>
          </a:bodyPr>
          <a:lstStyle/>
          <a:p>
            <a:pPr marL="0" indent="0">
              <a:lnSpc>
                <a:spcPct val="100000"/>
              </a:lnSpc>
              <a:spcBef>
                <a:spcPts val="0"/>
              </a:spcBef>
              <a:buNone/>
            </a:pPr>
            <a:r>
              <a:rPr lang="en-US" sz="1800">
                <a:latin typeface="Arial" panose="020B0604020202020204" pitchFamily="34" charset="0"/>
                <a:cs typeface="Arial" panose="020B0604020202020204" pitchFamily="34" charset="0"/>
              </a:rPr>
              <a:t>Five weeks prior to the completion of his deployment, BM3 Tripod was notified that his best friend, who he had known since they learned to walk, was tragically killed in an automobile accident. BM3 was going to miss the funeral by three weeks and there was no possible way to get BM3 Tripod back any quicker. BM3 Tripod was distraught, unfocused on work. He was angry that he lost his best friend and could not say goodbye. He did not think his command cared. He is walking down the p-way when his LPO stops him and asked if he completed his PMS. BM3 starts yelling and screaming at his LPO, with mild aggression.</a:t>
            </a:r>
          </a:p>
          <a:p>
            <a:pPr marL="0" indent="0">
              <a:lnSpc>
                <a:spcPct val="100000"/>
              </a:lnSpc>
              <a:spcBef>
                <a:spcPts val="0"/>
              </a:spcBef>
              <a:buNone/>
            </a:pPr>
            <a:endParaRPr lang="en-US" sz="1800">
              <a:latin typeface="Arial" panose="020B0604020202020204" pitchFamily="34" charset="0"/>
              <a:cs typeface="Arial" panose="020B0604020202020204" pitchFamily="34" charset="0"/>
            </a:endParaRPr>
          </a:p>
          <a:p>
            <a:pPr marL="0" indent="0">
              <a:lnSpc>
                <a:spcPct val="100000"/>
              </a:lnSpc>
              <a:spcBef>
                <a:spcPts val="0"/>
              </a:spcBef>
              <a:buNone/>
            </a:pPr>
            <a:r>
              <a:rPr lang="en-US" sz="1800">
                <a:latin typeface="Arial"/>
                <a:cs typeface="Arial"/>
              </a:rPr>
              <a:t>You see BM3 Tripod and his LPO in the p-way talking. You notice how upset BM3 got after his LPO questioned him so you decide to stop BM3 Tripod as he walks away. How do you handle this situation? </a:t>
            </a:r>
            <a:endParaRPr lang="en-US" sz="1800">
              <a:latin typeface="Arial" panose="020B0604020202020204" pitchFamily="34" charset="0"/>
              <a:cs typeface="Arial" panose="020B0604020202020204" pitchFamily="34" charset="0"/>
            </a:endParaRPr>
          </a:p>
          <a:p>
            <a:pPr marL="0" indent="0">
              <a:lnSpc>
                <a:spcPct val="100000"/>
              </a:lnSpc>
              <a:spcBef>
                <a:spcPts val="0"/>
              </a:spcBef>
              <a:buNone/>
            </a:pPr>
            <a:endParaRPr lang="en-US" sz="1600">
              <a:latin typeface="Arial" panose="020B0604020202020204" pitchFamily="34" charset="0"/>
              <a:cs typeface="Arial" panose="020B0604020202020204" pitchFamily="34" charset="0"/>
            </a:endParaRPr>
          </a:p>
          <a:p>
            <a:pPr marL="0" indent="0">
              <a:lnSpc>
                <a:spcPct val="100000"/>
              </a:lnSpc>
              <a:spcBef>
                <a:spcPts val="0"/>
              </a:spcBef>
              <a:buNone/>
            </a:pPr>
            <a:endParaRPr lang="en-US" sz="1600">
              <a:latin typeface="Arial" panose="020B0604020202020204" pitchFamily="34" charset="0"/>
              <a:cs typeface="Arial" panose="020B0604020202020204" pitchFamily="34" charset="0"/>
            </a:endParaRPr>
          </a:p>
          <a:p>
            <a:pPr>
              <a:lnSpc>
                <a:spcPct val="100000"/>
              </a:lnSpc>
              <a:spcBef>
                <a:spcPts val="0"/>
              </a:spcBef>
            </a:pPr>
            <a:endParaRPr lang="en-US" sz="1600">
              <a:latin typeface="Arial" panose="020B0604020202020204" pitchFamily="34" charset="0"/>
              <a:cs typeface="Arial" panose="020B0604020202020204" pitchFamily="34" charset="0"/>
            </a:endParaRPr>
          </a:p>
          <a:p>
            <a:pPr>
              <a:lnSpc>
                <a:spcPct val="100000"/>
              </a:lnSpc>
              <a:spcBef>
                <a:spcPts val="0"/>
              </a:spcBef>
            </a:pPr>
            <a:endParaRPr lang="en-US" sz="1600">
              <a:latin typeface="Arial" panose="020B0604020202020204" pitchFamily="34" charset="0"/>
              <a:cs typeface="Arial" panose="020B0604020202020204" pitchFamily="34" charset="0"/>
            </a:endParaRPr>
          </a:p>
          <a:p>
            <a:pPr lvl="1">
              <a:lnSpc>
                <a:spcPct val="100000"/>
              </a:lnSpc>
              <a:spcBef>
                <a:spcPts val="0"/>
              </a:spcBef>
            </a:pPr>
            <a:endParaRPr lang="en-US" sz="1600">
              <a:latin typeface="Arial" panose="020B0604020202020204" pitchFamily="34" charset="0"/>
              <a:cs typeface="Arial" panose="020B0604020202020204" pitchFamily="34" charset="0"/>
            </a:endParaRPr>
          </a:p>
          <a:p>
            <a:pPr>
              <a:lnSpc>
                <a:spcPct val="100000"/>
              </a:lnSpc>
              <a:spcBef>
                <a:spcPts val="0"/>
              </a:spcBef>
            </a:pPr>
            <a:endParaRPr lang="en-US" sz="1600">
              <a:latin typeface="Arial" panose="020B0604020202020204" pitchFamily="34" charset="0"/>
              <a:cs typeface="Arial" panose="020B0604020202020204" pitchFamily="34" charset="0"/>
            </a:endParaRPr>
          </a:p>
          <a:p>
            <a:pPr>
              <a:lnSpc>
                <a:spcPct val="100000"/>
              </a:lnSpc>
              <a:spcBef>
                <a:spcPts val="0"/>
              </a:spcBef>
            </a:pPr>
            <a:endParaRPr lang="en-US" sz="1600">
              <a:latin typeface="Arial" panose="020B0604020202020204" pitchFamily="34" charset="0"/>
              <a:cs typeface="Arial" panose="020B0604020202020204" pitchFamily="34" charset="0"/>
            </a:endParaRPr>
          </a:p>
          <a:p>
            <a:pPr marL="0" lvl="2" indent="0">
              <a:lnSpc>
                <a:spcPct val="100000"/>
              </a:lnSpc>
              <a:spcBef>
                <a:spcPts val="0"/>
              </a:spcBef>
              <a:buNone/>
            </a:pPr>
            <a:endParaRPr lang="en-US" sz="1600">
              <a:latin typeface="Arial" panose="020B0604020202020204" pitchFamily="34" charset="0"/>
              <a:ea typeface="ＭＳ Ｐゴシック" charset="0"/>
              <a:cs typeface="Arial" panose="020B0604020202020204" pitchFamily="34" charset="0"/>
            </a:endParaRPr>
          </a:p>
          <a:p>
            <a:pPr marL="0" indent="0">
              <a:lnSpc>
                <a:spcPct val="100000"/>
              </a:lnSpc>
              <a:spcBef>
                <a:spcPts val="0"/>
              </a:spcBef>
              <a:buNone/>
            </a:pPr>
            <a:endParaRPr lang="en-US" sz="160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1402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lvl="0">
              <a:lnSpc>
                <a:spcPct val="100000"/>
              </a:lnSpc>
              <a:spcBef>
                <a:spcPts val="0"/>
              </a:spcBef>
            </a:pPr>
            <a:r>
              <a:rPr lang="en-US" sz="1800" b="1" dirty="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what breaking the code of silence is and </a:t>
            </a:r>
            <a:r>
              <a:rPr lang="en-US" sz="1800" b="1" dirty="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the barriers to asking for help and addressing unhealthy stress</a:t>
            </a:r>
          </a:p>
          <a:p>
            <a:pPr lvl="0">
              <a:lnSpc>
                <a:spcPct val="100000"/>
              </a:lnSpc>
              <a:spcBef>
                <a:spcPts val="0"/>
              </a:spcBef>
            </a:pPr>
            <a:r>
              <a:rPr lang="en-US" sz="1800" b="1" dirty="0">
                <a:latin typeface="Arial" panose="020B0604020202020204" pitchFamily="34" charset="0"/>
                <a:cs typeface="Arial" panose="020B0604020202020204" pitchFamily="34" charset="0"/>
              </a:rPr>
              <a:t>DEFINE </a:t>
            </a:r>
            <a:r>
              <a:rPr lang="en-US" sz="1800" dirty="0">
                <a:latin typeface="Arial" panose="020B0604020202020204" pitchFamily="34" charset="0"/>
                <a:cs typeface="Arial" panose="020B0604020202020204" pitchFamily="34" charset="0"/>
              </a:rPr>
              <a:t>and</a:t>
            </a:r>
            <a:r>
              <a:rPr lang="en-US" sz="1800" b="1" dirty="0">
                <a:latin typeface="Arial" panose="020B0604020202020204" pitchFamily="34" charset="0"/>
                <a:cs typeface="Arial" panose="020B0604020202020204" pitchFamily="34" charset="0"/>
              </a:rPr>
              <a:t> DISCUSS </a:t>
            </a:r>
            <a:r>
              <a:rPr lang="en-US" sz="1800" dirty="0">
                <a:latin typeface="Arial" panose="020B0604020202020204" pitchFamily="34" charset="0"/>
                <a:cs typeface="Arial" panose="020B0604020202020204" pitchFamily="34" charset="0"/>
              </a:rPr>
              <a:t>what buddy care (peer-to-peer support) is and is not </a:t>
            </a:r>
          </a:p>
          <a:p>
            <a:pPr>
              <a:lnSpc>
                <a:spcPct val="100000"/>
              </a:lnSpc>
              <a:spcBef>
                <a:spcPts val="0"/>
              </a:spcBef>
            </a:pPr>
            <a:r>
              <a:rPr lang="en-US" sz="1800" b="1" dirty="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and </a:t>
            </a:r>
            <a:r>
              <a:rPr lang="en-US" sz="1800" b="1" dirty="0">
                <a:latin typeface="Arial" panose="020B0604020202020204" pitchFamily="34" charset="0"/>
                <a:cs typeface="Arial" panose="020B0604020202020204" pitchFamily="34" charset="0"/>
              </a:rPr>
              <a:t>EXPLAIN </a:t>
            </a:r>
            <a:r>
              <a:rPr lang="en-US" sz="1800" dirty="0">
                <a:latin typeface="Arial" panose="020B0604020202020204" pitchFamily="34" charset="0"/>
                <a:cs typeface="Arial" panose="020B0604020202020204" pitchFamily="34" charset="0"/>
              </a:rPr>
              <a:t>what encompasses a buddy care interaction </a:t>
            </a:r>
          </a:p>
          <a:p>
            <a:pPr lvl="0">
              <a:lnSpc>
                <a:spcPct val="100000"/>
              </a:lnSpc>
              <a:spcBef>
                <a:spcPts val="0"/>
              </a:spcBef>
            </a:pPr>
            <a:r>
              <a:rPr lang="en-US" sz="1800" b="1" dirty="0">
                <a:latin typeface="Arial" panose="020B0604020202020204" pitchFamily="34" charset="0"/>
                <a:cs typeface="Arial" panose="020B0604020202020204" pitchFamily="34" charset="0"/>
              </a:rPr>
              <a:t>EXPLAIN </a:t>
            </a:r>
            <a:r>
              <a:rPr lang="en-US" sz="1800" dirty="0">
                <a:latin typeface="Arial" panose="020B0604020202020204" pitchFamily="34" charset="0"/>
                <a:cs typeface="Arial" panose="020B0604020202020204" pitchFamily="34" charset="0"/>
              </a:rPr>
              <a:t>and </a:t>
            </a:r>
            <a:r>
              <a:rPr lang="en-US" sz="1800" b="1" dirty="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what confidential communication is and when to refer to proper consultants</a:t>
            </a:r>
          </a:p>
          <a:p>
            <a:pPr lvl="0">
              <a:lnSpc>
                <a:spcPct val="100000"/>
              </a:lnSpc>
              <a:spcBef>
                <a:spcPts val="0"/>
              </a:spcBef>
            </a:pPr>
            <a:r>
              <a:rPr lang="en-US" sz="1800" b="1" dirty="0">
                <a:latin typeface="Arial" panose="020B0604020202020204" pitchFamily="34" charset="0"/>
                <a:cs typeface="Arial" panose="020B0604020202020204" pitchFamily="34" charset="0"/>
              </a:rPr>
              <a:t>EXPLAIN</a:t>
            </a:r>
            <a:r>
              <a:rPr lang="en-US" sz="1800" dirty="0">
                <a:latin typeface="Arial" panose="020B0604020202020204" pitchFamily="34" charset="0"/>
                <a:cs typeface="Arial" panose="020B0604020202020204" pitchFamily="34" charset="0"/>
              </a:rPr>
              <a:t> what empathic listening is and </a:t>
            </a:r>
            <a:r>
              <a:rPr lang="en-US" sz="1800" b="1" dirty="0">
                <a:latin typeface="Arial" panose="020B0604020202020204" pitchFamily="34" charset="0"/>
                <a:cs typeface="Arial" panose="020B0604020202020204" pitchFamily="34" charset="0"/>
              </a:rPr>
              <a:t>DISCUSS</a:t>
            </a:r>
            <a:r>
              <a:rPr lang="en-US" sz="1800" dirty="0">
                <a:latin typeface="Arial" panose="020B0604020202020204" pitchFamily="34" charset="0"/>
                <a:cs typeface="Arial" panose="020B0604020202020204" pitchFamily="34" charset="0"/>
              </a:rPr>
              <a:t> how to listen with empathy</a:t>
            </a:r>
          </a:p>
          <a:p>
            <a:pPr>
              <a:lnSpc>
                <a:spcPct val="100000"/>
              </a:lnSpc>
              <a:spcBef>
                <a:spcPts val="0"/>
              </a:spcBef>
            </a:pPr>
            <a:r>
              <a:rPr lang="en-US" sz="1800" b="1" dirty="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and </a:t>
            </a:r>
            <a:r>
              <a:rPr lang="en-US" sz="1800" b="1" dirty="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available areas support</a:t>
            </a:r>
          </a:p>
          <a:p>
            <a:pPr lvl="0">
              <a:lnSpc>
                <a:spcPct val="100000"/>
              </a:lnSpc>
              <a:spcBef>
                <a:spcPts val="0"/>
              </a:spcBef>
            </a:pPr>
            <a:r>
              <a:rPr lang="en-US" sz="1800" b="1" dirty="0">
                <a:latin typeface="Arial" panose="020B0604020202020204" pitchFamily="34" charset="0"/>
                <a:cs typeface="Arial" panose="020B0604020202020204" pitchFamily="34" charset="0"/>
              </a:rPr>
              <a:t>PERFORM </a:t>
            </a:r>
            <a:r>
              <a:rPr lang="en-US" sz="1800" dirty="0">
                <a:latin typeface="Arial" panose="020B0604020202020204" pitchFamily="34" charset="0"/>
                <a:cs typeface="Arial" panose="020B0604020202020204" pitchFamily="34" charset="0"/>
              </a:rPr>
              <a:t>a buddy care scenario through role-play within groups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2116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Barriers to Addressing Stress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2" name="Table 1"/>
          <p:cNvGraphicFramePr>
            <a:graphicFrameLocks noGrp="1"/>
          </p:cNvGraphicFramePr>
          <p:nvPr/>
        </p:nvGraphicFramePr>
        <p:xfrm>
          <a:off x="1524000" y="2291277"/>
          <a:ext cx="6096000" cy="23698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369820">
                <a:tc>
                  <a:txBody>
                    <a:bodyPr/>
                    <a:lstStyle/>
                    <a:p>
                      <a:pPr marL="285750" indent="-285750">
                        <a:lnSpc>
                          <a:spcPct val="100000"/>
                        </a:lnSpc>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Stigma</a:t>
                      </a:r>
                    </a:p>
                    <a:p>
                      <a:pPr marL="285750" indent="-285750">
                        <a:lnSpc>
                          <a:spcPct val="100000"/>
                        </a:lnSpc>
                        <a:buFont typeface="Wingdings" panose="05000000000000000000" pitchFamily="2" charset="2"/>
                        <a:buChar char="ü"/>
                      </a:pPr>
                      <a:endParaRPr lang="en-US" b="0" dirty="0">
                        <a:solidFill>
                          <a:schemeClr val="tx1"/>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Trust</a:t>
                      </a:r>
                    </a:p>
                    <a:p>
                      <a:pPr marL="285750" indent="-285750">
                        <a:lnSpc>
                          <a:spcPct val="100000"/>
                        </a:lnSpc>
                        <a:buFont typeface="Wingdings" panose="05000000000000000000" pitchFamily="2" charset="2"/>
                        <a:buChar char="ü"/>
                      </a:pPr>
                      <a:endParaRPr lang="en-US" b="0" dirty="0">
                        <a:solidFill>
                          <a:schemeClr val="tx1"/>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Time &amp; energy</a:t>
                      </a:r>
                    </a:p>
                    <a:p>
                      <a:pPr marL="285750" indent="-285750">
                        <a:lnSpc>
                          <a:spcPct val="100000"/>
                        </a:lnSpc>
                        <a:buFont typeface="Wingdings" panose="05000000000000000000" pitchFamily="2" charset="2"/>
                        <a:buChar char="ü"/>
                      </a:pPr>
                      <a:endParaRPr lang="en-US" b="0" dirty="0">
                        <a:solidFill>
                          <a:schemeClr val="tx1"/>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Lack</a:t>
                      </a:r>
                      <a:r>
                        <a:rPr lang="en-US" b="0" baseline="0" dirty="0">
                          <a:solidFill>
                            <a:schemeClr val="tx1"/>
                          </a:solidFill>
                          <a:latin typeface="Arial" panose="020B0604020202020204" pitchFamily="34" charset="0"/>
                          <a:cs typeface="Arial" panose="020B0604020202020204" pitchFamily="34" charset="0"/>
                        </a:rPr>
                        <a:t> of understanding</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nSpc>
                          <a:spcPct val="100000"/>
                        </a:lnSpc>
                        <a:buFont typeface="Wingdings" panose="05000000000000000000" pitchFamily="2" charset="2"/>
                        <a:buChar char="ü"/>
                      </a:pPr>
                      <a:r>
                        <a:rPr lang="en-US" b="0" dirty="0">
                          <a:solidFill>
                            <a:schemeClr val="tx1"/>
                          </a:solidFill>
                          <a:latin typeface="Arial" panose="020B0604020202020204" pitchFamily="34" charset="0"/>
                          <a:cs typeface="Arial" panose="020B0604020202020204" pitchFamily="34" charset="0"/>
                        </a:rPr>
                        <a:t>Lack</a:t>
                      </a:r>
                      <a:r>
                        <a:rPr lang="en-US" b="0" baseline="0" dirty="0">
                          <a:solidFill>
                            <a:schemeClr val="tx1"/>
                          </a:solidFill>
                          <a:latin typeface="Arial" panose="020B0604020202020204" pitchFamily="34" charset="0"/>
                          <a:cs typeface="Arial" panose="020B0604020202020204" pitchFamily="34" charset="0"/>
                        </a:rPr>
                        <a:t> of support</a:t>
                      </a:r>
                    </a:p>
                    <a:p>
                      <a:pPr marL="285750" indent="-285750">
                        <a:lnSpc>
                          <a:spcPct val="100000"/>
                        </a:lnSpc>
                        <a:buFont typeface="Wingdings" panose="05000000000000000000" pitchFamily="2" charset="2"/>
                        <a:buChar char="ü"/>
                      </a:pPr>
                      <a:endParaRPr lang="en-US" b="0" baseline="0" dirty="0">
                        <a:solidFill>
                          <a:schemeClr val="tx1"/>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ü"/>
                      </a:pPr>
                      <a:r>
                        <a:rPr lang="en-US" b="0" baseline="0" dirty="0">
                          <a:solidFill>
                            <a:schemeClr val="tx1"/>
                          </a:solidFill>
                          <a:latin typeface="Arial" panose="020B0604020202020204" pitchFamily="34" charset="0"/>
                          <a:cs typeface="Arial" panose="020B0604020202020204" pitchFamily="34" charset="0"/>
                        </a:rPr>
                        <a:t>Fear of reprisal</a:t>
                      </a:r>
                    </a:p>
                    <a:p>
                      <a:pPr marL="0" indent="0">
                        <a:lnSpc>
                          <a:spcPct val="100000"/>
                        </a:lnSpc>
                        <a:buFont typeface="Wingdings" panose="05000000000000000000" pitchFamily="2" charset="2"/>
                        <a:buNone/>
                      </a:pPr>
                      <a:r>
                        <a:rPr lang="en-US" b="0" baseline="0" dirty="0">
                          <a:solidFill>
                            <a:schemeClr val="tx1"/>
                          </a:solidFill>
                          <a:latin typeface="Arial" panose="020B0604020202020204" pitchFamily="34" charset="0"/>
                          <a:cs typeface="Arial" panose="020B0604020202020204" pitchFamily="34" charset="0"/>
                        </a:rPr>
                        <a:t> </a:t>
                      </a:r>
                    </a:p>
                    <a:p>
                      <a:pPr marL="285750" indent="-285750">
                        <a:lnSpc>
                          <a:spcPct val="100000"/>
                        </a:lnSpc>
                        <a:buFont typeface="Wingdings" panose="05000000000000000000" pitchFamily="2" charset="2"/>
                        <a:buChar char="ü"/>
                      </a:pPr>
                      <a:r>
                        <a:rPr lang="en-US" b="0" baseline="0" dirty="0">
                          <a:solidFill>
                            <a:schemeClr val="tx1"/>
                          </a:solidFill>
                          <a:latin typeface="Arial" panose="020B0604020202020204" pitchFamily="34" charset="0"/>
                          <a:cs typeface="Arial" panose="020B0604020202020204" pitchFamily="34" charset="0"/>
                        </a:rPr>
                        <a:t>Access</a:t>
                      </a:r>
                    </a:p>
                    <a:p>
                      <a:pPr marL="0" indent="0">
                        <a:lnSpc>
                          <a:spcPct val="100000"/>
                        </a:lnSpc>
                        <a:buFont typeface="Wingdings" panose="05000000000000000000" pitchFamily="2" charset="2"/>
                        <a:buNone/>
                      </a:pPr>
                      <a:endParaRPr lang="en-US" b="0" baseline="0" dirty="0">
                        <a:solidFill>
                          <a:schemeClr val="tx1"/>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ü"/>
                      </a:pPr>
                      <a:r>
                        <a:rPr lang="en-US" b="0" baseline="0" dirty="0">
                          <a:solidFill>
                            <a:schemeClr val="tx1"/>
                          </a:solidFill>
                          <a:latin typeface="Arial" panose="020B0604020202020204" pitchFamily="34" charset="0"/>
                          <a:cs typeface="Arial" panose="020B0604020202020204" pitchFamily="34" charset="0"/>
                        </a:rPr>
                        <a:t>Communication</a:t>
                      </a:r>
                      <a:endParaRPr lang="en-US" b="0" dirty="0">
                        <a:solidFill>
                          <a:schemeClr val="tx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5" name="Group 4"/>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71074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What is Buddy Care?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A form of </a:t>
            </a:r>
            <a:r>
              <a:rPr lang="en-US" sz="1800" b="1" dirty="0">
                <a:latin typeface="Arial" panose="020B0604020202020204" pitchFamily="34" charset="0"/>
                <a:cs typeface="Arial" panose="020B0604020202020204" pitchFamily="34" charset="0"/>
              </a:rPr>
              <a:t>peer support </a:t>
            </a:r>
            <a:r>
              <a:rPr lang="en-US" sz="1800" dirty="0">
                <a:latin typeface="Arial" panose="020B0604020202020204" pitchFamily="34" charset="0"/>
                <a:cs typeface="Arial" panose="020B0604020202020204" pitchFamily="34" charset="0"/>
              </a:rPr>
              <a:t>used to engage individuals during times of stress in which they sometimes need the support of a friend or a peer. They provide an early intervention strategy normalizing the process of seeking help for distress.</a:t>
            </a:r>
          </a:p>
          <a:p>
            <a:pPr marL="0" indent="0">
              <a:lnSpc>
                <a:spcPct val="100000"/>
              </a:lnSpc>
              <a:spcBef>
                <a:spcPts val="0"/>
              </a:spcBef>
              <a:buNone/>
            </a:pPr>
            <a:endParaRPr lang="en-US" sz="1800" b="1"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latin typeface="Arial" panose="020B0604020202020204" pitchFamily="34" charset="0"/>
                <a:cs typeface="Arial" panose="020B0604020202020204" pitchFamily="34" charset="0"/>
              </a:rPr>
              <a:t>Buddy Care is NOT...</a:t>
            </a:r>
          </a:p>
          <a:p>
            <a:pPr marL="0" indent="0">
              <a:lnSpc>
                <a:spcPct val="100000"/>
              </a:lnSpc>
              <a:spcBef>
                <a:spcPts val="0"/>
              </a:spcBef>
              <a:buNone/>
            </a:pPr>
            <a:endParaRPr lang="en-US" sz="1800" b="1"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A therapy session </a:t>
            </a:r>
          </a:p>
          <a:p>
            <a:pPr>
              <a:lnSpc>
                <a:spcPct val="100000"/>
              </a:lnSpc>
              <a:spcBef>
                <a:spcPts val="0"/>
              </a:spcBef>
            </a:pPr>
            <a:r>
              <a:rPr lang="en-US" sz="1800" dirty="0">
                <a:latin typeface="Arial" panose="020B0604020202020204" pitchFamily="34" charset="0"/>
                <a:cs typeface="Arial" panose="020B0604020202020204" pitchFamily="34" charset="0"/>
              </a:rPr>
              <a:t>Being a “counselor”</a:t>
            </a:r>
          </a:p>
          <a:p>
            <a:pPr>
              <a:lnSpc>
                <a:spcPct val="100000"/>
              </a:lnSpc>
              <a:spcBef>
                <a:spcPts val="0"/>
              </a:spcBef>
            </a:pPr>
            <a:r>
              <a:rPr lang="en-US" sz="1800" dirty="0">
                <a:latin typeface="Arial" panose="020B0604020202020204" pitchFamily="34" charset="0"/>
                <a:cs typeface="Arial" panose="020B0604020202020204" pitchFamily="34" charset="0"/>
              </a:rPr>
              <a:t>Pressuring someone to seek treatment </a:t>
            </a:r>
          </a:p>
          <a:p>
            <a:pPr>
              <a:lnSpc>
                <a:spcPct val="100000"/>
              </a:lnSpc>
              <a:spcBef>
                <a:spcPts val="0"/>
              </a:spcBef>
            </a:pPr>
            <a:r>
              <a:rPr lang="en-US" sz="1800" dirty="0">
                <a:latin typeface="Arial" panose="020B0604020202020204" pitchFamily="34" charset="0"/>
                <a:cs typeface="Arial" panose="020B0604020202020204" pitchFamily="34" charset="0"/>
              </a:rPr>
              <a:t>A way to unveil private or damaging information </a:t>
            </a:r>
          </a:p>
          <a:p>
            <a:pPr>
              <a:lnSpc>
                <a:spcPct val="100000"/>
              </a:lnSpc>
              <a:spcBef>
                <a:spcPts val="0"/>
              </a:spcBef>
            </a:pPr>
            <a:r>
              <a:rPr lang="en-US" sz="1800" dirty="0">
                <a:latin typeface="Arial" panose="020B0604020202020204" pitchFamily="34" charset="0"/>
                <a:cs typeface="Arial" panose="020B0604020202020204" pitchFamily="34" charset="0"/>
              </a:rPr>
              <a:t>A means of gossip</a:t>
            </a:r>
          </a:p>
          <a:p>
            <a:pPr marL="0" indent="0">
              <a:lnSpc>
                <a:spcPct val="100000"/>
              </a:lnSpc>
              <a:spcBef>
                <a:spcPts val="0"/>
              </a:spcBef>
              <a:buNone/>
            </a:pPr>
            <a:endParaRPr lang="en-US" sz="2200" dirty="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1990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Buddy Care Interaction  </a:t>
            </a:r>
          </a:p>
        </p:txBody>
      </p:sp>
      <p:sp>
        <p:nvSpPr>
          <p:cNvPr id="7171" name="Rectangle 3"/>
          <p:cNvSpPr>
            <a:spLocks noGrp="1" noChangeArrowheads="1"/>
          </p:cNvSpPr>
          <p:nvPr>
            <p:ph type="body" sz="half" idx="4294967295"/>
          </p:nvPr>
        </p:nvSpPr>
        <p:spPr>
          <a:xfrm>
            <a:off x="552368" y="2299416"/>
            <a:ext cx="8220157" cy="3647440"/>
          </a:xfrm>
        </p:spPr>
        <p:txBody>
          <a:bodyPr>
            <a:noAutofit/>
          </a:bodyPr>
          <a:lstStyle/>
          <a:p>
            <a:pPr>
              <a:lnSpc>
                <a:spcPct val="120000"/>
              </a:lnSpc>
              <a:spcBef>
                <a:spcPts val="0"/>
              </a:spcBef>
            </a:pPr>
            <a:r>
              <a:rPr lang="en-US" sz="1400" dirty="0">
                <a:latin typeface="Arial" charset="0"/>
                <a:ea typeface="ＭＳ Ｐゴシック" charset="0"/>
                <a:cs typeface="ＭＳ Ｐゴシック" charset="0"/>
              </a:rPr>
              <a:t>Can come from a formal request </a:t>
            </a:r>
            <a:r>
              <a:rPr lang="en-US" sz="1400" b="1" dirty="0">
                <a:latin typeface="Arial" charset="0"/>
                <a:ea typeface="ＭＳ Ｐゴシック" charset="0"/>
                <a:cs typeface="ＭＳ Ｐゴシック" charset="0"/>
              </a:rPr>
              <a:t>(leadership, ) </a:t>
            </a:r>
            <a:r>
              <a:rPr lang="en-US" sz="1400" dirty="0">
                <a:latin typeface="Arial" charset="0"/>
                <a:ea typeface="ＭＳ Ｐゴシック" charset="0"/>
                <a:cs typeface="ＭＳ Ｐゴシック" charset="0"/>
              </a:rPr>
              <a:t>or as a casual unplanned encounter </a:t>
            </a:r>
            <a:r>
              <a:rPr lang="en-US" sz="1400" b="1" dirty="0">
                <a:latin typeface="Arial" charset="0"/>
                <a:ea typeface="ＭＳ Ｐゴシック" charset="0"/>
                <a:cs typeface="ＭＳ Ｐゴシック" charset="0"/>
              </a:rPr>
              <a:t>(peer or word of mouth) – </a:t>
            </a:r>
            <a:r>
              <a:rPr lang="en-US" sz="1400" dirty="0">
                <a:latin typeface="Arial" charset="0"/>
                <a:ea typeface="ＭＳ Ｐゴシック" charset="0"/>
                <a:cs typeface="ＭＳ Ｐゴシック" charset="0"/>
              </a:rPr>
              <a:t>Gather as much information as possible from referral </a:t>
            </a:r>
          </a:p>
          <a:p>
            <a:pPr>
              <a:lnSpc>
                <a:spcPct val="120000"/>
              </a:lnSpc>
              <a:spcBef>
                <a:spcPts val="0"/>
              </a:spcBef>
            </a:pPr>
            <a:r>
              <a:rPr lang="en-US" sz="1400" dirty="0">
                <a:latin typeface="Arial" charset="0"/>
                <a:ea typeface="ＭＳ Ｐゴシック" charset="0"/>
                <a:cs typeface="ＭＳ Ｐゴシック" charset="0"/>
              </a:rPr>
              <a:t>Assess member’s stress based on the </a:t>
            </a:r>
            <a:r>
              <a:rPr lang="en-US" sz="1400" b="1" dirty="0">
                <a:latin typeface="Arial" charset="0"/>
                <a:ea typeface="ＭＳ Ｐゴシック" charset="0"/>
                <a:cs typeface="ＭＳ Ｐゴシック" charset="0"/>
              </a:rPr>
              <a:t>Stress Continuum Model </a:t>
            </a:r>
            <a:r>
              <a:rPr lang="en-US" sz="1400" dirty="0">
                <a:latin typeface="Arial" charset="0"/>
                <a:ea typeface="ＭＳ Ｐゴシック" charset="0"/>
                <a:cs typeface="ＭＳ Ｐゴシック" charset="0"/>
              </a:rPr>
              <a:t>to identify, engage, &amp; intervene</a:t>
            </a:r>
          </a:p>
          <a:p>
            <a:pPr>
              <a:lnSpc>
                <a:spcPct val="120000"/>
              </a:lnSpc>
              <a:spcBef>
                <a:spcPts val="0"/>
              </a:spcBef>
            </a:pPr>
            <a:r>
              <a:rPr lang="en-US" sz="1400" dirty="0">
                <a:latin typeface="Arial" panose="020B0604020202020204" pitchFamily="34" charset="0"/>
                <a:cs typeface="Arial" panose="020B0604020202020204" pitchFamily="34" charset="0"/>
              </a:rPr>
              <a:t>Assess immediate needs and any dangerous warning signs – Critical Operational Stress First Aid (</a:t>
            </a:r>
            <a:r>
              <a:rPr lang="en-US" sz="1400" b="1" dirty="0">
                <a:latin typeface="Arial" panose="020B0604020202020204" pitchFamily="34" charset="0"/>
                <a:cs typeface="Arial" panose="020B0604020202020204" pitchFamily="34" charset="0"/>
              </a:rPr>
              <a:t>COSFA)</a:t>
            </a:r>
          </a:p>
          <a:p>
            <a:pPr>
              <a:lnSpc>
                <a:spcPct val="120000"/>
              </a:lnSpc>
              <a:spcBef>
                <a:spcPts val="0"/>
              </a:spcBef>
            </a:pPr>
            <a:r>
              <a:rPr lang="en-US" sz="1400" dirty="0">
                <a:latin typeface="Arial" charset="0"/>
                <a:ea typeface="ＭＳ Ｐゴシック" charset="0"/>
                <a:cs typeface="ＭＳ Ｐゴシック" charset="0"/>
              </a:rPr>
              <a:t>Apply the</a:t>
            </a:r>
            <a:r>
              <a:rPr lang="en-US" sz="1400" b="1" dirty="0">
                <a:latin typeface="Arial" charset="0"/>
                <a:ea typeface="ＭＳ Ｐゴシック" charset="0"/>
                <a:cs typeface="ＭＳ Ｐゴシック" charset="0"/>
              </a:rPr>
              <a:t> Core Leader Functions</a:t>
            </a:r>
            <a:r>
              <a:rPr lang="en-US" sz="1400" dirty="0">
                <a:latin typeface="Arial" charset="0"/>
                <a:ea typeface="ＭＳ Ｐゴシック" charset="0"/>
                <a:cs typeface="ＭＳ Ｐゴシック" charset="0"/>
              </a:rPr>
              <a:t> to manage stress and develop resilience</a:t>
            </a:r>
            <a:endParaRPr lang="en-US" sz="1400" dirty="0">
              <a:latin typeface="Arial" panose="020B0604020202020204" pitchFamily="34" charset="0"/>
              <a:cs typeface="Arial" panose="020B0604020202020204" pitchFamily="34" charset="0"/>
            </a:endParaRPr>
          </a:p>
          <a:p>
            <a:pPr>
              <a:lnSpc>
                <a:spcPct val="120000"/>
              </a:lnSpc>
              <a:spcBef>
                <a:spcPts val="0"/>
              </a:spcBef>
            </a:pPr>
            <a:r>
              <a:rPr lang="en-US" sz="1400" dirty="0">
                <a:latin typeface="Arial" panose="020B0604020202020204" pitchFamily="34" charset="0"/>
                <a:cs typeface="Arial" panose="020B0604020202020204" pitchFamily="34" charset="0"/>
              </a:rPr>
              <a:t>Provide terms of </a:t>
            </a:r>
            <a:r>
              <a:rPr lang="en-US" sz="1400" b="1" dirty="0">
                <a:latin typeface="Arial" panose="020B0604020202020204" pitchFamily="34" charset="0"/>
                <a:cs typeface="Arial" panose="020B0604020202020204" pitchFamily="34" charset="0"/>
              </a:rPr>
              <a:t>confidential communication</a:t>
            </a:r>
            <a:endParaRPr lang="en-US" sz="1400" b="1" dirty="0">
              <a:latin typeface="Arial" charset="0"/>
              <a:ea typeface="ＭＳ Ｐゴシック" charset="0"/>
              <a:cs typeface="ＭＳ Ｐゴシック" charset="0"/>
            </a:endParaRPr>
          </a:p>
          <a:p>
            <a:pPr>
              <a:lnSpc>
                <a:spcPct val="120000"/>
              </a:lnSpc>
              <a:spcBef>
                <a:spcPts val="0"/>
              </a:spcBef>
            </a:pPr>
            <a:r>
              <a:rPr lang="en-US" sz="1400" dirty="0">
                <a:latin typeface="Arial" charset="0"/>
                <a:ea typeface="ＭＳ Ｐゴシック" charset="0"/>
                <a:cs typeface="ＭＳ Ｐゴシック" charset="0"/>
              </a:rPr>
              <a:t>Use effective communication styles to find solutions </a:t>
            </a:r>
            <a:r>
              <a:rPr lang="en-US" sz="1400" b="1" dirty="0">
                <a:latin typeface="Arial" charset="0"/>
                <a:ea typeface="ＭＳ Ｐゴシック" charset="0"/>
                <a:cs typeface="ＭＳ Ｐゴシック" charset="0"/>
              </a:rPr>
              <a:t>(O-S-C-A-R Communication)</a:t>
            </a:r>
          </a:p>
          <a:p>
            <a:pPr>
              <a:lnSpc>
                <a:spcPct val="120000"/>
              </a:lnSpc>
              <a:spcBef>
                <a:spcPts val="0"/>
              </a:spcBef>
            </a:pPr>
            <a:r>
              <a:rPr lang="en-US" sz="1400" dirty="0">
                <a:latin typeface="Arial" charset="0"/>
                <a:ea typeface="ＭＳ Ｐゴシック" charset="0"/>
                <a:cs typeface="ＭＳ Ｐゴシック" charset="0"/>
              </a:rPr>
              <a:t>Ask open-ended questions </a:t>
            </a:r>
          </a:p>
          <a:p>
            <a:pPr>
              <a:lnSpc>
                <a:spcPct val="120000"/>
              </a:lnSpc>
              <a:spcBef>
                <a:spcPts val="0"/>
              </a:spcBef>
            </a:pPr>
            <a:r>
              <a:rPr lang="en-US" sz="1400" dirty="0">
                <a:latin typeface="Arial" charset="0"/>
                <a:ea typeface="ＭＳ Ｐゴシック" charset="0"/>
                <a:cs typeface="ＭＳ Ｐゴシック" charset="0"/>
              </a:rPr>
              <a:t>Apply empathic listening </a:t>
            </a:r>
          </a:p>
          <a:p>
            <a:pPr>
              <a:lnSpc>
                <a:spcPct val="120000"/>
              </a:lnSpc>
              <a:spcBef>
                <a:spcPts val="0"/>
              </a:spcBef>
            </a:pPr>
            <a:r>
              <a:rPr lang="en-US" sz="1400" dirty="0">
                <a:latin typeface="Arial" charset="0"/>
                <a:ea typeface="ＭＳ Ｐゴシック" charset="0"/>
                <a:cs typeface="ＭＳ Ｐゴシック" charset="0"/>
              </a:rPr>
              <a:t>Reinforce member’s strengths</a:t>
            </a:r>
          </a:p>
          <a:p>
            <a:pPr>
              <a:lnSpc>
                <a:spcPct val="120000"/>
              </a:lnSpc>
              <a:spcBef>
                <a:spcPts val="0"/>
              </a:spcBef>
            </a:pPr>
            <a:r>
              <a:rPr lang="en-US" sz="1400" dirty="0">
                <a:latin typeface="Arial" charset="0"/>
                <a:ea typeface="ＭＳ Ｐゴシック" charset="0"/>
                <a:cs typeface="ＭＳ Ｐゴシック" charset="0"/>
              </a:rPr>
              <a:t>Consider adding additional services/team members </a:t>
            </a:r>
            <a:r>
              <a:rPr lang="en-US" sz="1400" b="1" dirty="0">
                <a:latin typeface="Arial" charset="0"/>
                <a:ea typeface="ＭＳ Ｐゴシック" charset="0"/>
                <a:cs typeface="ＭＳ Ｐゴシック" charset="0"/>
              </a:rPr>
              <a:t>(verbal consent required by individual) </a:t>
            </a:r>
          </a:p>
          <a:p>
            <a:pPr>
              <a:lnSpc>
                <a:spcPct val="120000"/>
              </a:lnSpc>
              <a:spcBef>
                <a:spcPts val="0"/>
              </a:spcBef>
            </a:pPr>
            <a:r>
              <a:rPr lang="en-US" sz="1400" dirty="0">
                <a:latin typeface="Arial" charset="0"/>
                <a:ea typeface="ＭＳ Ｐゴシック" charset="0"/>
                <a:cs typeface="ＭＳ Ｐゴシック" charset="0"/>
              </a:rPr>
              <a:t>Identify areas of support and connect them to resources</a:t>
            </a:r>
            <a:endParaRPr lang="en-US" sz="1400" b="1" dirty="0">
              <a:latin typeface="Arial" charset="0"/>
              <a:ea typeface="ＭＳ Ｐゴシック" charset="0"/>
              <a:cs typeface="ＭＳ Ｐゴシック" charset="0"/>
            </a:endParaRPr>
          </a:p>
          <a:p>
            <a:pPr>
              <a:lnSpc>
                <a:spcPct val="120000"/>
              </a:lnSpc>
              <a:spcBef>
                <a:spcPts val="0"/>
              </a:spcBef>
            </a:pPr>
            <a:r>
              <a:rPr lang="en-US" sz="1400" dirty="0">
                <a:latin typeface="Arial" charset="0"/>
                <a:ea typeface="ＭＳ Ｐゴシック" charset="0"/>
                <a:cs typeface="ＭＳ Ｐゴシック" charset="0"/>
              </a:rPr>
              <a:t>Develop a plan to address current problem or crisis</a:t>
            </a:r>
          </a:p>
          <a:p>
            <a:pPr>
              <a:lnSpc>
                <a:spcPct val="120000"/>
              </a:lnSpc>
              <a:spcBef>
                <a:spcPts val="0"/>
              </a:spcBef>
            </a:pPr>
            <a:r>
              <a:rPr lang="en-US" sz="1400" dirty="0">
                <a:latin typeface="Arial" charset="0"/>
                <a:ea typeface="ＭＳ Ｐゴシック" charset="0"/>
                <a:cs typeface="ＭＳ Ｐゴシック" charset="0"/>
              </a:rPr>
              <a:t>Always get permission from individual before disclosing information to chain of command (COC)</a:t>
            </a:r>
          </a:p>
          <a:p>
            <a:pPr>
              <a:lnSpc>
                <a:spcPct val="120000"/>
              </a:lnSpc>
              <a:spcBef>
                <a:spcPts val="0"/>
              </a:spcBef>
            </a:pPr>
            <a:r>
              <a:rPr lang="en-US" sz="1400" dirty="0">
                <a:latin typeface="Arial" charset="0"/>
                <a:ea typeface="ＭＳ Ｐゴシック" charset="0"/>
                <a:cs typeface="ＭＳ Ｐゴシック" charset="0"/>
              </a:rPr>
              <a:t>Follow-up – </a:t>
            </a:r>
            <a:r>
              <a:rPr lang="en-US" sz="1400" b="1" dirty="0">
                <a:latin typeface="Arial" charset="0"/>
                <a:ea typeface="ＭＳ Ｐゴシック" charset="0"/>
                <a:cs typeface="ＭＳ Ｐゴシック" charset="0"/>
              </a:rPr>
              <a:t>NOT</a:t>
            </a:r>
            <a:r>
              <a:rPr lang="en-US" sz="1400" dirty="0">
                <a:latin typeface="Arial" charset="0"/>
                <a:ea typeface="ＭＳ Ｐゴシック" charset="0"/>
                <a:cs typeface="ＭＳ Ｐゴシック" charset="0"/>
              </a:rPr>
              <a:t> a one-time thing, but an ongoing process </a:t>
            </a:r>
          </a:p>
          <a:p>
            <a:pPr marL="0" lvl="2" indent="0">
              <a:lnSpc>
                <a:spcPct val="120000"/>
              </a:lnSpc>
              <a:spcBef>
                <a:spcPts val="0"/>
              </a:spcBef>
              <a:buNone/>
            </a:pPr>
            <a:endParaRPr lang="en-US" sz="1400" dirty="0">
              <a:latin typeface="Arial" charset="0"/>
              <a:ea typeface="ＭＳ Ｐゴシック" charset="0"/>
              <a:cs typeface="ＭＳ Ｐゴシック" charset="0"/>
            </a:endParaRPr>
          </a:p>
          <a:p>
            <a:pPr marL="0" indent="0">
              <a:spcBef>
                <a:spcPts val="0"/>
              </a:spcBef>
              <a:buNone/>
            </a:pPr>
            <a:endParaRPr lang="en-US" sz="1400" dirty="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90127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Confidential Communication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a:lnSpc>
                <a:spcPct val="100000"/>
              </a:lnSpc>
              <a:spcBef>
                <a:spcPts val="0"/>
              </a:spcBef>
            </a:pPr>
            <a:r>
              <a:rPr lang="en-US" sz="1800" dirty="0">
                <a:latin typeface="Arial" panose="020B0604020202020204" pitchFamily="34" charset="0"/>
                <a:cs typeface="Arial" panose="020B0604020202020204" pitchFamily="34" charset="0"/>
              </a:rPr>
              <a:t>Sexual Assault Prevention and Response (SAPR): COMDTINST M1754.10E</a:t>
            </a:r>
          </a:p>
          <a:p>
            <a:pPr lvl="1">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Suicide: Prevention Program COMDTINST 1734.1A</a:t>
            </a: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Coast Guard Regulations CIM 5000.3B</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Chaplains: </a:t>
            </a:r>
            <a:r>
              <a:rPr lang="en-US" sz="1800" dirty="0">
                <a:latin typeface="Arial" panose="020B0604020202020204" pitchFamily="34" charset="0"/>
                <a:ea typeface="ＭＳ Ｐゴシック" charset="0"/>
                <a:cs typeface="Arial" panose="020B0604020202020204" pitchFamily="34" charset="0"/>
              </a:rPr>
              <a:t>SECNAVINST 1730.9A</a:t>
            </a:r>
            <a:r>
              <a:rPr lang="en-US" sz="1800" dirty="0">
                <a:latin typeface="Arial" panose="020B0604020202020204" pitchFamily="34" charset="0"/>
                <a:cs typeface="Arial" panose="020B0604020202020204" pitchFamily="34" charset="0"/>
              </a:rPr>
              <a:t> </a:t>
            </a:r>
          </a:p>
          <a:p>
            <a:pPr marL="0" lvl="2" indent="0">
              <a:lnSpc>
                <a:spcPct val="100000"/>
              </a:lnSpc>
              <a:spcBef>
                <a:spcPts val="0"/>
              </a:spcBef>
              <a:buNone/>
            </a:pPr>
            <a:endParaRPr lang="en-US" sz="1800" dirty="0">
              <a:latin typeface="Arial" charset="0"/>
              <a:ea typeface="ＭＳ Ｐゴシック" charset="0"/>
              <a:cs typeface="ＭＳ Ｐゴシック" charset="0"/>
            </a:endParaRPr>
          </a:p>
          <a:p>
            <a:pPr marL="0" indent="0">
              <a:spcBef>
                <a:spcPts val="0"/>
              </a:spcBef>
              <a:buNone/>
            </a:pPr>
            <a:endParaRPr lang="en-US" sz="2200" dirty="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53952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O-S-C-A-R Communication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pic>
        <p:nvPicPr>
          <p:cNvPr id="6" name="Picture 5"/>
          <p:cNvPicPr>
            <a:picLocks noChangeAspect="1"/>
          </p:cNvPicPr>
          <p:nvPr/>
        </p:nvPicPr>
        <p:blipFill>
          <a:blip r:embed="rId4"/>
          <a:stretch>
            <a:fillRect/>
          </a:stretch>
        </p:blipFill>
        <p:spPr>
          <a:xfrm>
            <a:off x="340704" y="2286000"/>
            <a:ext cx="8565622" cy="3920068"/>
          </a:xfrm>
          <a:prstGeom prst="rect">
            <a:avLst/>
          </a:prstGeom>
        </p:spPr>
      </p:pic>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26023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Ask Open-Ended Questions</a:t>
            </a:r>
          </a:p>
        </p:txBody>
      </p:sp>
      <p:sp>
        <p:nvSpPr>
          <p:cNvPr id="7171" name="Rectangle 3"/>
          <p:cNvSpPr>
            <a:spLocks noGrp="1" noChangeArrowheads="1"/>
          </p:cNvSpPr>
          <p:nvPr>
            <p:ph type="body" sz="half" idx="4294967295"/>
          </p:nvPr>
        </p:nvSpPr>
        <p:spPr>
          <a:xfrm>
            <a:off x="552368" y="2247900"/>
            <a:ext cx="8220157" cy="3647440"/>
          </a:xfrm>
        </p:spPr>
        <p:txBody>
          <a:bodyPr vert="horz" lIns="91440" tIns="45720" rIns="91440" bIns="45720" rtlCol="0" anchor="t">
            <a:normAutofit/>
          </a:bodyPr>
          <a:lstStyle/>
          <a:p>
            <a:pPr marL="0" indent="0">
              <a:lnSpc>
                <a:spcPct val="100000"/>
              </a:lnSpc>
              <a:spcBef>
                <a:spcPts val="0"/>
              </a:spcBef>
              <a:buNone/>
            </a:pPr>
            <a:r>
              <a:rPr lang="en-US" sz="1800">
                <a:latin typeface="Arial"/>
                <a:cs typeface="Arial"/>
              </a:rPr>
              <a:t>Open-ended questions are questions that cannot be answered with a “yes” or “no” response. It requires a full answer using the individual's own knowledge or feelings.</a:t>
            </a:r>
          </a:p>
          <a:p>
            <a:pPr>
              <a:lnSpc>
                <a:spcPct val="100000"/>
              </a:lnSpc>
              <a:spcBef>
                <a:spcPts val="0"/>
              </a:spcBef>
            </a:pPr>
            <a:endParaRPr lang="en-US" sz="1800">
              <a:latin typeface="Arial" panose="020B0604020202020204" pitchFamily="34" charset="0"/>
              <a:cs typeface="Arial" panose="020B0604020202020204" pitchFamily="34" charset="0"/>
            </a:endParaRPr>
          </a:p>
          <a:p>
            <a:pPr marL="0" indent="0">
              <a:lnSpc>
                <a:spcPct val="100000"/>
              </a:lnSpc>
              <a:spcBef>
                <a:spcPts val="0"/>
              </a:spcBef>
              <a:buNone/>
            </a:pPr>
            <a:endParaRPr lang="en-US" sz="200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a:latin typeface="Arial" charset="0"/>
              <a:ea typeface="ＭＳ Ｐゴシック" charset="0"/>
              <a:cs typeface="ＭＳ Ｐゴシック" charset="0"/>
            </a:endParaRPr>
          </a:p>
          <a:p>
            <a:pPr marL="0" indent="0">
              <a:spcBef>
                <a:spcPts val="0"/>
              </a:spcBef>
              <a:buNone/>
            </a:pPr>
            <a:endParaRPr lang="en-US" sz="220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3" name="Table 2"/>
          <p:cNvGraphicFramePr>
            <a:graphicFrameLocks noGrp="1"/>
          </p:cNvGraphicFramePr>
          <p:nvPr/>
        </p:nvGraphicFramePr>
        <p:xfrm>
          <a:off x="1088265" y="3303588"/>
          <a:ext cx="6967470" cy="2933225"/>
        </p:xfrm>
        <a:graphic>
          <a:graphicData uri="http://schemas.openxmlformats.org/drawingml/2006/table">
            <a:tbl>
              <a:tblPr firstRow="1" bandRow="1">
                <a:tableStyleId>{5C22544A-7EE6-4342-B048-85BDC9FD1C3A}</a:tableStyleId>
              </a:tblPr>
              <a:tblGrid>
                <a:gridCol w="1242811">
                  <a:extLst>
                    <a:ext uri="{9D8B030D-6E8A-4147-A177-3AD203B41FA5}">
                      <a16:colId xmlns:a16="http://schemas.microsoft.com/office/drawing/2014/main" val="3994134697"/>
                    </a:ext>
                  </a:extLst>
                </a:gridCol>
                <a:gridCol w="5724659">
                  <a:extLst>
                    <a:ext uri="{9D8B030D-6E8A-4147-A177-3AD203B41FA5}">
                      <a16:colId xmlns:a16="http://schemas.microsoft.com/office/drawing/2014/main" val="3506704503"/>
                    </a:ext>
                  </a:extLst>
                </a:gridCol>
              </a:tblGrid>
              <a:tr h="586645">
                <a:tc>
                  <a:txBody>
                    <a:bodyPr/>
                    <a:lstStyle/>
                    <a:p>
                      <a:r>
                        <a:rPr lang="en-US" b="1">
                          <a:solidFill>
                            <a:schemeClr val="tx1"/>
                          </a:solidFill>
                          <a:latin typeface="Arial" panose="020B0604020202020204" pitchFamily="34" charset="0"/>
                          <a:cs typeface="Arial" panose="020B0604020202020204" pitchFamily="34" charset="0"/>
                        </a:rPr>
                        <a:t>What?</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i="1">
                          <a:solidFill>
                            <a:schemeClr val="tx1"/>
                          </a:solidFill>
                          <a:latin typeface="Arial" panose="020B0604020202020204" pitchFamily="34" charset="0"/>
                          <a:cs typeface="Arial" panose="020B0604020202020204" pitchFamily="34" charset="0"/>
                        </a:rPr>
                        <a:t>What</a:t>
                      </a:r>
                      <a:r>
                        <a:rPr lang="en-US">
                          <a:solidFill>
                            <a:schemeClr val="tx1"/>
                          </a:solidFill>
                          <a:latin typeface="Arial" panose="020B0604020202020204" pitchFamily="34" charset="0"/>
                          <a:cs typeface="Arial" panose="020B0604020202020204" pitchFamily="34" charset="0"/>
                        </a:rPr>
                        <a:t> </a:t>
                      </a:r>
                      <a:r>
                        <a:rPr lang="en-US" b="0">
                          <a:solidFill>
                            <a:schemeClr val="tx1"/>
                          </a:solidFill>
                          <a:latin typeface="Arial" panose="020B0604020202020204" pitchFamily="34" charset="0"/>
                          <a:cs typeface="Arial" panose="020B0604020202020204" pitchFamily="34" charset="0"/>
                        </a:rPr>
                        <a:t>movie</a:t>
                      </a:r>
                      <a:r>
                        <a:rPr lang="en-US" b="0" baseline="0">
                          <a:solidFill>
                            <a:schemeClr val="tx1"/>
                          </a:solidFill>
                          <a:latin typeface="Arial" panose="020B0604020202020204" pitchFamily="34" charset="0"/>
                          <a:cs typeface="Arial" panose="020B0604020202020204" pitchFamily="34" charset="0"/>
                        </a:rPr>
                        <a:t> did you see?</a:t>
                      </a:r>
                      <a:endParaRPr lang="en-US"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450838490"/>
                  </a:ext>
                </a:extLst>
              </a:tr>
              <a:tr h="586645">
                <a:tc>
                  <a:txBody>
                    <a:bodyPr/>
                    <a:lstStyle/>
                    <a:p>
                      <a:r>
                        <a:rPr lang="en-US" b="1">
                          <a:latin typeface="Arial" panose="020B0604020202020204" pitchFamily="34" charset="0"/>
                          <a:cs typeface="Arial" panose="020B0604020202020204" pitchFamily="34" charset="0"/>
                        </a:rPr>
                        <a:t>How?</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i="1">
                          <a:latin typeface="Arial" panose="020B0604020202020204" pitchFamily="34" charset="0"/>
                          <a:cs typeface="Arial" panose="020B0604020202020204" pitchFamily="34" charset="0"/>
                        </a:rPr>
                        <a:t>How</a:t>
                      </a:r>
                      <a:r>
                        <a:rPr lang="en-US">
                          <a:latin typeface="Arial" panose="020B0604020202020204" pitchFamily="34" charset="0"/>
                          <a:cs typeface="Arial" panose="020B0604020202020204" pitchFamily="34" charset="0"/>
                        </a:rPr>
                        <a:t> was the movie?</a:t>
                      </a:r>
                    </a:p>
                  </a:txBody>
                  <a:tcPr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83713398"/>
                  </a:ext>
                </a:extLst>
              </a:tr>
              <a:tr h="586645">
                <a:tc>
                  <a:txBody>
                    <a:bodyPr/>
                    <a:lstStyle/>
                    <a:p>
                      <a:r>
                        <a:rPr lang="en-US" b="1">
                          <a:latin typeface="Arial" panose="020B0604020202020204" pitchFamily="34" charset="0"/>
                          <a:cs typeface="Arial" panose="020B0604020202020204" pitchFamily="34" charset="0"/>
                        </a:rPr>
                        <a:t>Where?</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i="1">
                          <a:latin typeface="Arial" panose="020B0604020202020204" pitchFamily="34" charset="0"/>
                          <a:cs typeface="Arial" panose="020B0604020202020204" pitchFamily="34" charset="0"/>
                        </a:rPr>
                        <a:t>Where</a:t>
                      </a:r>
                      <a:r>
                        <a:rPr lang="en-US">
                          <a:latin typeface="Arial" panose="020B0604020202020204" pitchFamily="34" charset="0"/>
                          <a:cs typeface="Arial" panose="020B0604020202020204" pitchFamily="34" charset="0"/>
                        </a:rPr>
                        <a:t> did you go</a:t>
                      </a:r>
                      <a:r>
                        <a:rPr lang="en-US" baseline="0">
                          <a:latin typeface="Arial" panose="020B0604020202020204" pitchFamily="34" charset="0"/>
                          <a:cs typeface="Arial" panose="020B0604020202020204" pitchFamily="34" charset="0"/>
                        </a:rPr>
                        <a:t> see the movie?</a:t>
                      </a:r>
                      <a:endParaRPr lang="en-US">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51322584"/>
                  </a:ext>
                </a:extLst>
              </a:tr>
              <a:tr h="586645">
                <a:tc>
                  <a:txBody>
                    <a:bodyPr/>
                    <a:lstStyle/>
                    <a:p>
                      <a:r>
                        <a:rPr lang="en-US" b="1">
                          <a:latin typeface="Arial" panose="020B0604020202020204" pitchFamily="34" charset="0"/>
                          <a:cs typeface="Arial" panose="020B0604020202020204" pitchFamily="34" charset="0"/>
                        </a:rPr>
                        <a:t>When?</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i="1">
                          <a:latin typeface="Arial" panose="020B0604020202020204" pitchFamily="34" charset="0"/>
                          <a:cs typeface="Arial" panose="020B0604020202020204" pitchFamily="34" charset="0"/>
                        </a:rPr>
                        <a:t>When</a:t>
                      </a:r>
                      <a:r>
                        <a:rPr lang="en-US">
                          <a:latin typeface="Arial" panose="020B0604020202020204" pitchFamily="34" charset="0"/>
                          <a:cs typeface="Arial" panose="020B0604020202020204" pitchFamily="34" charset="0"/>
                        </a:rPr>
                        <a:t> did you see</a:t>
                      </a:r>
                      <a:r>
                        <a:rPr lang="en-US" baseline="0">
                          <a:latin typeface="Arial" panose="020B0604020202020204" pitchFamily="34" charset="0"/>
                          <a:cs typeface="Arial" panose="020B0604020202020204" pitchFamily="34" charset="0"/>
                        </a:rPr>
                        <a:t> the movie?</a:t>
                      </a:r>
                      <a:endParaRPr lang="en-US">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07925370"/>
                  </a:ext>
                </a:extLst>
              </a:tr>
              <a:tr h="586645">
                <a:tc>
                  <a:txBody>
                    <a:bodyPr/>
                    <a:lstStyle/>
                    <a:p>
                      <a:r>
                        <a:rPr lang="en-US" b="1">
                          <a:latin typeface="Arial" panose="020B0604020202020204" pitchFamily="34" charset="0"/>
                          <a:cs typeface="Arial" panose="020B0604020202020204" pitchFamily="34" charset="0"/>
                        </a:rPr>
                        <a:t>Who?</a:t>
                      </a:r>
                    </a:p>
                  </a:txBody>
                  <a:tcPr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i="1">
                          <a:latin typeface="Arial" panose="020B0604020202020204" pitchFamily="34" charset="0"/>
                          <a:cs typeface="Arial" panose="020B0604020202020204" pitchFamily="34" charset="0"/>
                        </a:rPr>
                        <a:t>Who</a:t>
                      </a:r>
                      <a:r>
                        <a:rPr lang="en-US">
                          <a:latin typeface="Arial" panose="020B0604020202020204" pitchFamily="34" charset="0"/>
                          <a:cs typeface="Arial" panose="020B0604020202020204" pitchFamily="34" charset="0"/>
                        </a:rPr>
                        <a:t> did you go see the movie with?</a:t>
                      </a:r>
                    </a:p>
                  </a:txBody>
                  <a:tcPr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94372860"/>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99500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a:latin typeface="Times New Roman" pitchFamily="18" charset="0"/>
                <a:cs typeface="Times New Roman" pitchFamily="18" charset="0"/>
              </a:rPr>
              <a:t>Empathic Listening  </a:t>
            </a:r>
          </a:p>
        </p:txBody>
      </p:sp>
      <p:sp>
        <p:nvSpPr>
          <p:cNvPr id="7171" name="Rectangle 3"/>
          <p:cNvSpPr>
            <a:spLocks noGrp="1" noChangeArrowheads="1"/>
          </p:cNvSpPr>
          <p:nvPr>
            <p:ph type="body" sz="half" idx="4294967295"/>
          </p:nvPr>
        </p:nvSpPr>
        <p:spPr>
          <a:xfrm>
            <a:off x="552368" y="2247900"/>
            <a:ext cx="8220157" cy="3647440"/>
          </a:xfrm>
        </p:spPr>
        <p:txBody>
          <a:bodyPr vert="horz" lIns="91440" tIns="45720" rIns="91440" bIns="45720" rtlCol="0" anchor="t">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Go beyond listening, demonstrate empathy by listening to the other person and respect their opinions: </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a:cs typeface="Arial"/>
              </a:rPr>
              <a:t>Perspective taking </a:t>
            </a:r>
            <a:r>
              <a:rPr lang="en-US" sz="1800" dirty="0">
                <a:latin typeface="Arial"/>
                <a:cs typeface="Arial"/>
              </a:rPr>
              <a:t>– Appreciate another person's reality </a:t>
            </a: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Stay out of judgement </a:t>
            </a:r>
            <a:r>
              <a:rPr lang="en-US" sz="1800" dirty="0">
                <a:latin typeface="Arial" panose="020B0604020202020204" pitchFamily="34" charset="0"/>
                <a:cs typeface="Arial" panose="020B0604020202020204" pitchFamily="34" charset="0"/>
              </a:rPr>
              <a:t>– Listen in an active and nonjudgmental way</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Recognize emotion </a:t>
            </a:r>
            <a:r>
              <a:rPr lang="en-US" sz="1800" dirty="0">
                <a:latin typeface="Arial" panose="020B0604020202020204" pitchFamily="34" charset="0"/>
                <a:cs typeface="Arial" panose="020B0604020202020204" pitchFamily="34" charset="0"/>
              </a:rPr>
              <a:t>– Be sensitive to the other person’s feelings</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Reflect” your understanding </a:t>
            </a:r>
            <a:r>
              <a:rPr lang="en-US" sz="1800" dirty="0">
                <a:latin typeface="Arial" panose="020B0604020202020204" pitchFamily="34" charset="0"/>
                <a:cs typeface="Arial" panose="020B0604020202020204" pitchFamily="34" charset="0"/>
              </a:rPr>
              <a:t>– Communicate your understanding of what is being said </a:t>
            </a:r>
          </a:p>
          <a:p>
            <a:endParaRPr lang="en-US" sz="2000" dirty="0">
              <a:latin typeface="Arial" panose="020B0604020202020204" pitchFamily="34" charset="0"/>
              <a:cs typeface="Arial" panose="020B0604020202020204" pitchFamily="34" charset="0"/>
            </a:endParaRPr>
          </a:p>
          <a:p>
            <a:pPr marL="0" lvl="2" indent="0">
              <a:lnSpc>
                <a:spcPct val="120000"/>
              </a:lnSpc>
              <a:spcBef>
                <a:spcPts val="0"/>
              </a:spcBef>
              <a:buNone/>
            </a:pPr>
            <a:endParaRPr lang="en-US" sz="1600" dirty="0">
              <a:latin typeface="Arial" charset="0"/>
              <a:ea typeface="ＭＳ Ｐゴシック" charset="0"/>
              <a:cs typeface="ＭＳ Ｐゴシック" charset="0"/>
            </a:endParaRPr>
          </a:p>
          <a:p>
            <a:pPr marL="0" indent="0">
              <a:spcBef>
                <a:spcPts val="0"/>
              </a:spcBef>
              <a:buNone/>
            </a:pPr>
            <a:endParaRPr lang="en-US" sz="2200" dirty="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rPr>
                <a:t>                    Stress Control (CG -0SC )</a:t>
              </a: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12725523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40a06c-502f-4c8a-8b9b-1bd6218628f9">
      <UserInfo>
        <DisplayName>YANG, Katelyn Alayna (Katie) PO1 USCG SFO FT MACON (USA)</DisplayName>
        <AccountId>161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F06C5-70D8-412A-BF77-66BD13C0FA79}">
  <ds:schemaRefs>
    <ds:schemaRef ds:uri="http://schemas.microsoft.com/office/2006/metadata/properties"/>
    <ds:schemaRef ds:uri="http://schemas.microsoft.com/office/infopath/2007/PartnerControls"/>
    <ds:schemaRef ds:uri="854dfc3f-4fcf-48a8-95c7-12c84f7a5a74"/>
    <ds:schemaRef ds:uri="c340a06c-502f-4c8a-8b9b-1bd6218628f9"/>
  </ds:schemaRefs>
</ds:datastoreItem>
</file>

<file path=customXml/itemProps2.xml><?xml version="1.0" encoding="utf-8"?>
<ds:datastoreItem xmlns:ds="http://schemas.openxmlformats.org/officeDocument/2006/customXml" ds:itemID="{A8A081B6-2C16-4D11-BF80-9D9B04C53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91B2D-BD81-4338-B5AE-D40E9830C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11901</TotalTime>
  <Words>5951</Words>
  <Application>Microsoft Office PowerPoint</Application>
  <PresentationFormat>On-screen Show (4:3)</PresentationFormat>
  <Paragraphs>577</Paragraphs>
  <Slides>19</Slides>
  <Notes>19</Notes>
  <HiddenSlides>3</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Bahnschrift SemiLight Condensed</vt:lpstr>
      <vt:lpstr>Calibri</vt:lpstr>
      <vt:lpstr>Calibri Light</vt:lpstr>
      <vt:lpstr>Times New Roman</vt:lpstr>
      <vt:lpstr>Wingdings</vt:lpstr>
      <vt:lpstr>1_Office Theme</vt:lpstr>
      <vt:lpstr>Office Theme</vt:lpstr>
      <vt:lpstr> Buddy Care  (Peer-to-Peer Support) </vt:lpstr>
      <vt:lpstr>Learning Objectives   </vt:lpstr>
      <vt:lpstr>Barriers to Addressing Stress   </vt:lpstr>
      <vt:lpstr>What is Buddy Care? </vt:lpstr>
      <vt:lpstr>Buddy Care Interaction  </vt:lpstr>
      <vt:lpstr>Confidential Communication  </vt:lpstr>
      <vt:lpstr>O-S-C-A-R Communication  </vt:lpstr>
      <vt:lpstr>Ask Open-Ended Questions</vt:lpstr>
      <vt:lpstr>Empathic Listening  </vt:lpstr>
      <vt:lpstr>Video: Empathy </vt:lpstr>
      <vt:lpstr>Areas of Support  </vt:lpstr>
      <vt:lpstr>Connect to Resources</vt:lpstr>
      <vt:lpstr>Follow-up </vt:lpstr>
      <vt:lpstr>Exercise: Peer-to-Peer Support   </vt:lpstr>
      <vt:lpstr>Video: It’s Not About the Nail </vt:lpstr>
      <vt:lpstr>PowerPoint Presentation</vt:lpstr>
      <vt:lpstr>Back-up Slides  </vt:lpstr>
      <vt:lpstr>Buddy Care Scenario</vt:lpstr>
      <vt:lpstr>Buddy Care Scenario</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Buddy Care  (Peer-to-Peer Support)</dc:title>
  <dc:creator>Bardales, Melissa A. CTR</dc:creator>
  <cp:lastModifiedBy>Merrell, Timothy M CIV (USA)</cp:lastModifiedBy>
  <cp:revision>57</cp:revision>
  <dcterms:created xsi:type="dcterms:W3CDTF">2020-07-20T22:21:19Z</dcterms:created>
  <dcterms:modified xsi:type="dcterms:W3CDTF">2023-07-09T14:07:18Z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